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1" r:id="rId2"/>
  </p:sldMasterIdLst>
  <p:notesMasterIdLst>
    <p:notesMasterId r:id="rId58"/>
  </p:notesMasterIdLst>
  <p:sldIdLst>
    <p:sldId id="264" r:id="rId3"/>
    <p:sldId id="316" r:id="rId4"/>
    <p:sldId id="315" r:id="rId5"/>
    <p:sldId id="256" r:id="rId6"/>
    <p:sldId id="287" r:id="rId7"/>
    <p:sldId id="317" r:id="rId8"/>
    <p:sldId id="318" r:id="rId9"/>
    <p:sldId id="319" r:id="rId10"/>
    <p:sldId id="320" r:id="rId11"/>
    <p:sldId id="321" r:id="rId12"/>
    <p:sldId id="322" r:id="rId13"/>
    <p:sldId id="331" r:id="rId14"/>
    <p:sldId id="327" r:id="rId15"/>
    <p:sldId id="323" r:id="rId16"/>
    <p:sldId id="329" r:id="rId17"/>
    <p:sldId id="324" r:id="rId18"/>
    <p:sldId id="328" r:id="rId19"/>
    <p:sldId id="325" r:id="rId20"/>
    <p:sldId id="330" r:id="rId21"/>
    <p:sldId id="333" r:id="rId22"/>
    <p:sldId id="332" r:id="rId23"/>
    <p:sldId id="367" r:id="rId24"/>
    <p:sldId id="337" r:id="rId25"/>
    <p:sldId id="368" r:id="rId26"/>
    <p:sldId id="338" r:id="rId27"/>
    <p:sldId id="340" r:id="rId28"/>
    <p:sldId id="341" r:id="rId29"/>
    <p:sldId id="342" r:id="rId30"/>
    <p:sldId id="374" r:id="rId31"/>
    <p:sldId id="343" r:id="rId32"/>
    <p:sldId id="344" r:id="rId33"/>
    <p:sldId id="345" r:id="rId34"/>
    <p:sldId id="346" r:id="rId35"/>
    <p:sldId id="347" r:id="rId36"/>
    <p:sldId id="348" r:id="rId37"/>
    <p:sldId id="349" r:id="rId38"/>
    <p:sldId id="351" r:id="rId39"/>
    <p:sldId id="353" r:id="rId40"/>
    <p:sldId id="354" r:id="rId41"/>
    <p:sldId id="355" r:id="rId42"/>
    <p:sldId id="356" r:id="rId43"/>
    <p:sldId id="357" r:id="rId44"/>
    <p:sldId id="358" r:id="rId45"/>
    <p:sldId id="359" r:id="rId46"/>
    <p:sldId id="360" r:id="rId47"/>
    <p:sldId id="361" r:id="rId48"/>
    <p:sldId id="365" r:id="rId49"/>
    <p:sldId id="366" r:id="rId50"/>
    <p:sldId id="362" r:id="rId51"/>
    <p:sldId id="363" r:id="rId52"/>
    <p:sldId id="364" r:id="rId53"/>
    <p:sldId id="369" r:id="rId54"/>
    <p:sldId id="373" r:id="rId55"/>
    <p:sldId id="371" r:id="rId56"/>
    <p:sldId id="372" r:id="rId57"/>
  </p:sldIdLst>
  <p:sldSz cx="12192000" cy="6858000"/>
  <p:notesSz cx="6797675" cy="9926638"/>
  <p:embeddedFontLst>
    <p:embeddedFont>
      <p:font typeface="Calibri Light" panose="020F0302020204030204" pitchFamily="34" charset="0"/>
      <p:regular r:id="rId59"/>
      <p:italic r:id="rId60"/>
    </p:embeddedFont>
    <p:embeddedFont>
      <p:font typeface="Calibri" panose="020F0502020204030204" pitchFamily="34" charset="0"/>
      <p:regular r:id="rId61"/>
      <p:bold r:id="rId62"/>
      <p:italic r:id="rId63"/>
      <p:boldItalic r:id="rId64"/>
    </p:embeddedFont>
    <p:embeddedFont>
      <p:font typeface="Gulim" panose="020B0604020202020204" charset="-127"/>
      <p:regular r:id="rId65"/>
    </p:embeddedFont>
    <p:embeddedFont>
      <p:font typeface="Bebas Neue" panose="020B0606020202050201" pitchFamily="34" charset="0"/>
      <p:regular r:id="rId66"/>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3A20"/>
    <a:srgbClr val="D71F27"/>
    <a:srgbClr val="E68C2A"/>
    <a:srgbClr val="EFCD30"/>
    <a:srgbClr val="98BF4E"/>
    <a:srgbClr val="60B56C"/>
    <a:srgbClr val="27A9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72" autoAdjust="0"/>
    <p:restoredTop sz="94799" autoAdjust="0"/>
  </p:normalViewPr>
  <p:slideViewPr>
    <p:cSldViewPr snapToGrid="0" showGuides="1">
      <p:cViewPr varScale="1">
        <p:scale>
          <a:sx n="114" d="100"/>
          <a:sy n="114" d="100"/>
        </p:scale>
        <p:origin x="618" y="108"/>
      </p:cViewPr>
      <p:guideLst>
        <p:guide orient="horz" pos="1480"/>
        <p:guide pos="3863"/>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1" Type="http://schemas.openxmlformats.org/officeDocument/2006/relationships/oleObject" Target="file:///\\gmsrv04\mestra_criac\CRIACAO\Mestra\7763%20-%20Pesquisa%20Allure\Pesquisa.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30.xml"/><Relationship Id="rId1" Type="http://schemas.microsoft.com/office/2011/relationships/chartStyle" Target="style30.xml"/></Relationships>
</file>

<file path=ppt/charts/_rels/chart32.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31.xml"/><Relationship Id="rId1" Type="http://schemas.microsoft.com/office/2011/relationships/chartStyle" Target="style31.xml"/></Relationships>
</file>

<file path=ppt/charts/_rels/chart33.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34.xml"/><Relationship Id="rId1" Type="http://schemas.microsoft.com/office/2011/relationships/chartStyle" Target="style34.xml"/></Relationships>
</file>

<file path=ppt/charts/_rels/chart36.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35.xml"/><Relationship Id="rId1" Type="http://schemas.microsoft.com/office/2011/relationships/chartStyle" Target="style35.xml"/></Relationships>
</file>

<file path=ppt/charts/_rels/chart37.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36.xml"/><Relationship Id="rId1" Type="http://schemas.microsoft.com/office/2011/relationships/chartStyle" Target="style36.xml"/></Relationships>
</file>

<file path=ppt/charts/_rels/chart38.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gmsrv04\mestra_criac\CRIACAO\Mestra\7763%20-%20Pesquisa%20Allure\Pesquis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880-4212-9E6C-211FCD8E4E55}"/>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880-4212-9E6C-211FCD8E4E55}"/>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880-4212-9E6C-211FCD8E4E55}"/>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880-4212-9E6C-211FCD8E4E55}"/>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880-4212-9E6C-211FCD8E4E55}"/>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880-4212-9E6C-211FCD8E4E55}"/>
                </c:ext>
              </c:extLst>
            </c:dLbl>
            <c:spPr>
              <a:noFill/>
              <a:ln>
                <a:noFill/>
              </a:ln>
              <a:effectLst/>
            </c:sp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Planilha1!$A$15:$A$17</c:f>
              <c:strCache>
                <c:ptCount val="3"/>
                <c:pt idx="0">
                  <c:v>Turista</c:v>
                </c:pt>
                <c:pt idx="1">
                  <c:v>Excursionista</c:v>
                </c:pt>
                <c:pt idx="2">
                  <c:v>Veranista</c:v>
                </c:pt>
              </c:strCache>
            </c:strRef>
          </c:cat>
          <c:val>
            <c:numRef>
              <c:f>Planilha1!$B$15:$B$17</c:f>
              <c:numCache>
                <c:formatCode>0.0%</c:formatCode>
                <c:ptCount val="3"/>
                <c:pt idx="0">
                  <c:v>0.625</c:v>
                </c:pt>
                <c:pt idx="1">
                  <c:v>0.02</c:v>
                </c:pt>
                <c:pt idx="2">
                  <c:v>0.35499999999999998</c:v>
                </c:pt>
              </c:numCache>
            </c:numRef>
          </c:val>
          <c:extLst>
            <c:ext xmlns:c16="http://schemas.microsoft.com/office/drawing/2014/chart" uri="{C3380CC4-5D6E-409C-BE32-E72D297353CC}">
              <c16:uniqueId val="{00000004-A880-4212-9E6C-211FCD8E4E55}"/>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dirty="0">
                <a:solidFill>
                  <a:schemeClr val="bg1">
                    <a:lumMod val="50000"/>
                  </a:schemeClr>
                </a:solidFill>
              </a:rPr>
              <a:t>Motivação da viagem</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1"/>
              <c:layout>
                <c:manualLayout>
                  <c:x val="2.4826682388928486E-3"/>
                  <c:y val="-7.58974273162616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7F-4991-8338-B00B2057F23C}"/>
                </c:ext>
              </c:extLst>
            </c:dLbl>
            <c:dLbl>
              <c:idx val="2"/>
              <c:layout>
                <c:manualLayout>
                  <c:x val="0"/>
                  <c:y val="-7.58974273162623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7F-4991-8338-B00B2057F23C}"/>
                </c:ext>
              </c:extLst>
            </c:dLbl>
            <c:dLbl>
              <c:idx val="4"/>
              <c:layout>
                <c:manualLayout>
                  <c:x val="-9.1030117171724644E-17"/>
                  <c:y val="-7.58974273162609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7F-4991-8338-B00B2057F23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Planilha1!$A$199:$A$203</c:f>
              <c:strCache>
                <c:ptCount val="5"/>
                <c:pt idx="0">
                  <c:v>Praias e atrativos naturais</c:v>
                </c:pt>
                <c:pt idx="1">
                  <c:v>Visita a parentes/amigos</c:v>
                </c:pt>
                <c:pt idx="2">
                  <c:v>Eventos (Culturais / esportivos / cientificos)</c:v>
                </c:pt>
                <c:pt idx="3">
                  <c:v>Outros</c:v>
                </c:pt>
                <c:pt idx="4">
                  <c:v>Negócios</c:v>
                </c:pt>
              </c:strCache>
            </c:strRef>
          </c:cat>
          <c:val>
            <c:numRef>
              <c:f>Planilha1!$B$199:$B$203</c:f>
              <c:numCache>
                <c:formatCode>0.0%</c:formatCode>
                <c:ptCount val="5"/>
                <c:pt idx="0">
                  <c:v>0.64100000000000001</c:v>
                </c:pt>
                <c:pt idx="1">
                  <c:v>0.16800000000000001</c:v>
                </c:pt>
                <c:pt idx="2">
                  <c:v>0.104</c:v>
                </c:pt>
                <c:pt idx="3">
                  <c:v>6.2E-2</c:v>
                </c:pt>
                <c:pt idx="4">
                  <c:v>2.5000000000000001E-2</c:v>
                </c:pt>
              </c:numCache>
            </c:numRef>
          </c:val>
          <c:extLst>
            <c:ext xmlns:c16="http://schemas.microsoft.com/office/drawing/2014/chart" uri="{C3380CC4-5D6E-409C-BE32-E72D297353CC}">
              <c16:uniqueId val="{00000000-3E7F-4991-8338-B00B2057F23C}"/>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none"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dirty="0">
                <a:solidFill>
                  <a:schemeClr val="bg1">
                    <a:lumMod val="50000"/>
                  </a:schemeClr>
                </a:solidFill>
              </a:rPr>
              <a:t>Fatores determinantes para a escolha</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Planilha1!$A$207:$A$214</c:f>
              <c:strCache>
                <c:ptCount val="8"/>
                <c:pt idx="0">
                  <c:v>Atrativos Naturais</c:v>
                </c:pt>
                <c:pt idx="1">
                  <c:v>Atrativos de lazer</c:v>
                </c:pt>
                <c:pt idx="2">
                  <c:v>Facilidade de acesso</c:v>
                </c:pt>
                <c:pt idx="3">
                  <c:v>Qualidade das acomodações</c:v>
                </c:pt>
                <c:pt idx="4">
                  <c:v>Custos acessíveis</c:v>
                </c:pt>
                <c:pt idx="5">
                  <c:v>Indicação de parentes/amigos</c:v>
                </c:pt>
                <c:pt idx="6">
                  <c:v>Não resposta</c:v>
                </c:pt>
                <c:pt idx="7">
                  <c:v>Outros</c:v>
                </c:pt>
              </c:strCache>
            </c:strRef>
          </c:cat>
          <c:val>
            <c:numRef>
              <c:f>Planilha1!$B$207:$B$214</c:f>
              <c:numCache>
                <c:formatCode>0.0%</c:formatCode>
                <c:ptCount val="8"/>
                <c:pt idx="0">
                  <c:v>0.22600000000000001</c:v>
                </c:pt>
                <c:pt idx="1">
                  <c:v>0.186</c:v>
                </c:pt>
                <c:pt idx="2">
                  <c:v>0.184</c:v>
                </c:pt>
                <c:pt idx="3">
                  <c:v>0.13100000000000001</c:v>
                </c:pt>
                <c:pt idx="4">
                  <c:v>0.114</c:v>
                </c:pt>
                <c:pt idx="5">
                  <c:v>8.8999999999999996E-2</c:v>
                </c:pt>
                <c:pt idx="6">
                  <c:v>2.8000000000000001E-2</c:v>
                </c:pt>
                <c:pt idx="7">
                  <c:v>4.2000000000000003E-2</c:v>
                </c:pt>
              </c:numCache>
            </c:numRef>
          </c:val>
          <c:extLst>
            <c:ext xmlns:c16="http://schemas.microsoft.com/office/drawing/2014/chart" uri="{C3380CC4-5D6E-409C-BE32-E72D297353CC}">
              <c16:uniqueId val="{00000000-F836-4312-9BC3-E6EC618CD371}"/>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none"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3"/>
              <c:layout>
                <c:manualLayout>
                  <c:x val="1.1019627953064253E-3"/>
                  <c:y val="-1.6777465090157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FF-4077-A2B5-B0B62B56F4BC}"/>
                </c:ext>
              </c:extLst>
            </c:dLbl>
            <c:dLbl>
              <c:idx val="4"/>
              <c:layout>
                <c:manualLayout>
                  <c:x val="-8.0809671468923222E-17"/>
                  <c:y val="-2.09718313626968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FF-4077-A2B5-B0B62B56F4BC}"/>
                </c:ext>
              </c:extLst>
            </c:dLbl>
            <c:dLbl>
              <c:idx val="5"/>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1FF-4077-A2B5-B0B62B56F4BC}"/>
                </c:ext>
              </c:extLst>
            </c:dLbl>
            <c:dLbl>
              <c:idx val="6"/>
              <c:layout>
                <c:manualLayout>
                  <c:x val="-1.101962795306587E-3"/>
                  <c:y val="-2.09718313626968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1FF-4077-A2B5-B0B62B56F4BC}"/>
                </c:ext>
              </c:extLst>
            </c:dLbl>
            <c:dLbl>
              <c:idx val="7"/>
              <c:layout>
                <c:manualLayout>
                  <c:x val="-1.1019627953065061E-3"/>
                  <c:y val="-8.38873254507878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FF-4077-A2B5-B0B62B56F4BC}"/>
                </c:ext>
              </c:extLst>
            </c:dLbl>
            <c:dLbl>
              <c:idx val="8"/>
              <c:layout>
                <c:manualLayout>
                  <c:x val="0"/>
                  <c:y val="-2.5166197635236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FF-4077-A2B5-B0B62B56F4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Planilha1!$A$280:$A$288</c:f>
              <c:strCache>
                <c:ptCount val="9"/>
                <c:pt idx="0">
                  <c:v>Turismo sol e praia</c:v>
                </c:pt>
                <c:pt idx="1">
                  <c:v>Gastronômica</c:v>
                </c:pt>
                <c:pt idx="2">
                  <c:v>Cultural</c:v>
                </c:pt>
                <c:pt idx="3">
                  <c:v>visita a familiares e amigos</c:v>
                </c:pt>
                <c:pt idx="4">
                  <c:v>turismo de negócios e eventos</c:v>
                </c:pt>
                <c:pt idx="5">
                  <c:v>ecológico e esportes de aventura</c:v>
                </c:pt>
                <c:pt idx="6">
                  <c:v>esportiva</c:v>
                </c:pt>
                <c:pt idx="7">
                  <c:v>Pesca ou esporte náutico</c:v>
                </c:pt>
                <c:pt idx="8">
                  <c:v>Não resposta</c:v>
                </c:pt>
              </c:strCache>
            </c:strRef>
          </c:cat>
          <c:val>
            <c:numRef>
              <c:f>Planilha1!$B$280:$B$288</c:f>
              <c:numCache>
                <c:formatCode>0.0%</c:formatCode>
                <c:ptCount val="9"/>
                <c:pt idx="0">
                  <c:v>0.45</c:v>
                </c:pt>
                <c:pt idx="1">
                  <c:v>0.191</c:v>
                </c:pt>
                <c:pt idx="2">
                  <c:v>0.125</c:v>
                </c:pt>
                <c:pt idx="3">
                  <c:v>8.8999999999999996E-2</c:v>
                </c:pt>
                <c:pt idx="4">
                  <c:v>5.5E-2</c:v>
                </c:pt>
                <c:pt idx="5">
                  <c:v>3.7999999999999999E-2</c:v>
                </c:pt>
                <c:pt idx="6">
                  <c:v>2.5999999999999999E-2</c:v>
                </c:pt>
                <c:pt idx="7">
                  <c:v>2.1999999999999999E-2</c:v>
                </c:pt>
                <c:pt idx="8">
                  <c:v>3.0000000000000001E-3</c:v>
                </c:pt>
              </c:numCache>
            </c:numRef>
          </c:val>
          <c:extLst>
            <c:ext xmlns:c16="http://schemas.microsoft.com/office/drawing/2014/chart" uri="{C3380CC4-5D6E-409C-BE32-E72D297353CC}">
              <c16:uniqueId val="{00000000-9463-47E4-BB79-FCF61A4B0858}"/>
            </c:ext>
          </c:extLst>
        </c:ser>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8"/>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8659942961559899E-2"/>
          <c:y val="5.4832177323531399E-2"/>
          <c:w val="0.95035139558675585"/>
          <c:h val="0.89416955669117149"/>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F5D8-4B9A-8D01-899A465E2A66}"/>
              </c:ext>
            </c:extLst>
          </c:dPt>
          <c:dPt>
            <c:idx val="1"/>
            <c:bubble3D val="0"/>
            <c:explosion val="45"/>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F5D8-4B9A-8D01-899A465E2A6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F5D8-4B9A-8D01-899A465E2A66}"/>
              </c:ext>
            </c:extLst>
          </c:dPt>
          <c:dLbls>
            <c:dLbl>
              <c:idx val="0"/>
              <c:layout>
                <c:manualLayout>
                  <c:x val="2.7680098941217941E-2"/>
                  <c:y val="3.8339113382342294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5D8-4B9A-8D01-899A465E2A66}"/>
                </c:ext>
              </c:extLst>
            </c:dLbl>
            <c:dLbl>
              <c:idx val="1"/>
              <c:layout>
                <c:manualLayout>
                  <c:x val="-1.87074501467288E-2"/>
                  <c:y val="-3.9369741808041323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5D8-4B9A-8D01-899A465E2A6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5D8-4B9A-8D01-899A465E2A66}"/>
                </c:ext>
              </c:extLst>
            </c:dLbl>
            <c:spPr>
              <a:noFill/>
              <a:ln>
                <a:noFill/>
              </a:ln>
              <a:effectLst/>
            </c:sp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Planilha1!$A$218:$A$220</c:f>
              <c:strCache>
                <c:ptCount val="3"/>
                <c:pt idx="0">
                  <c:v>Sozinho</c:v>
                </c:pt>
                <c:pt idx="1">
                  <c:v>Família</c:v>
                </c:pt>
                <c:pt idx="2">
                  <c:v>Em grupo</c:v>
                </c:pt>
              </c:strCache>
            </c:strRef>
          </c:cat>
          <c:val>
            <c:numRef>
              <c:f>Planilha1!$B$218:$B$220</c:f>
              <c:numCache>
                <c:formatCode>0.0%</c:formatCode>
                <c:ptCount val="3"/>
                <c:pt idx="0">
                  <c:v>5.5E-2</c:v>
                </c:pt>
                <c:pt idx="1">
                  <c:v>0.80700000000000005</c:v>
                </c:pt>
                <c:pt idx="2">
                  <c:v>0.13800000000000001</c:v>
                </c:pt>
              </c:numCache>
            </c:numRef>
          </c:val>
          <c:extLst>
            <c:ext xmlns:c16="http://schemas.microsoft.com/office/drawing/2014/chart" uri="{C3380CC4-5D6E-409C-BE32-E72D297353CC}">
              <c16:uniqueId val="{0000000A-F5D8-4B9A-8D01-899A465E2A66}"/>
            </c:ext>
          </c:extLst>
        </c:ser>
        <c:dLbls>
          <c:dLblPos val="outEnd"/>
          <c:showLegendKey val="0"/>
          <c:showVal val="0"/>
          <c:showCatName val="0"/>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3"/>
              <c:layout>
                <c:manualLayout>
                  <c:x val="0"/>
                  <c:y val="-1.6777465090157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F3-41F2-B60C-F26993D1FEDD}"/>
                </c:ext>
              </c:extLst>
            </c:dLbl>
            <c:dLbl>
              <c:idx val="4"/>
              <c:layout>
                <c:manualLayout>
                  <c:x val="-4.4078511812261053E-3"/>
                  <c:y val="-3.7749296452854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F3-41F2-B60C-F26993D1FEDD}"/>
                </c:ext>
              </c:extLst>
            </c:dLbl>
            <c:dLbl>
              <c:idx val="5"/>
              <c:layout>
                <c:manualLayout>
                  <c:x val="-4.4078511812260246E-3"/>
                  <c:y val="-4.61380289979330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F3-41F2-B60C-F26993D1FED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Planilha1!$A$224:$A$230</c:f>
              <c:strCache>
                <c:ptCount val="7"/>
                <c:pt idx="0">
                  <c:v>Menos de 3</c:v>
                </c:pt>
                <c:pt idx="1">
                  <c:v>De 3 a 5</c:v>
                </c:pt>
                <c:pt idx="2">
                  <c:v>De 6 a 8</c:v>
                </c:pt>
                <c:pt idx="3">
                  <c:v>De 9 a 11</c:v>
                </c:pt>
                <c:pt idx="4">
                  <c:v>De 12 a 14</c:v>
                </c:pt>
                <c:pt idx="5">
                  <c:v>15 e mais</c:v>
                </c:pt>
                <c:pt idx="6">
                  <c:v>Não resposta</c:v>
                </c:pt>
              </c:strCache>
            </c:strRef>
          </c:cat>
          <c:val>
            <c:numRef>
              <c:f>Planilha1!$B$224:$B$230</c:f>
              <c:numCache>
                <c:formatCode>0.0%</c:formatCode>
                <c:ptCount val="7"/>
                <c:pt idx="0">
                  <c:v>0.252</c:v>
                </c:pt>
                <c:pt idx="1">
                  <c:v>0.44</c:v>
                </c:pt>
                <c:pt idx="2">
                  <c:v>0.11</c:v>
                </c:pt>
                <c:pt idx="3">
                  <c:v>7.8E-2</c:v>
                </c:pt>
                <c:pt idx="4">
                  <c:v>1.4999999999999999E-2</c:v>
                </c:pt>
                <c:pt idx="5">
                  <c:v>2.3E-2</c:v>
                </c:pt>
                <c:pt idx="6">
                  <c:v>8.2000000000000003E-2</c:v>
                </c:pt>
              </c:numCache>
            </c:numRef>
          </c:val>
          <c:extLst>
            <c:ext xmlns:c16="http://schemas.microsoft.com/office/drawing/2014/chart" uri="{C3380CC4-5D6E-409C-BE32-E72D297353CC}">
              <c16:uniqueId val="{00000000-9463-47E4-BB79-FCF61A4B0858}"/>
            </c:ext>
          </c:extLst>
        </c:ser>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3"/>
              <c:layout>
                <c:manualLayout>
                  <c:x val="-4.4078511812260246E-3"/>
                  <c:y val="-3.3554930180314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41-4439-A43F-84B7DBA0780B}"/>
                </c:ext>
              </c:extLst>
            </c:dLbl>
            <c:dLbl>
              <c:idx val="4"/>
              <c:layout>
                <c:manualLayout>
                  <c:x val="-4.407807796864005E-3"/>
                  <c:y val="-5.872096268302051E-2"/>
                </c:manualLayout>
              </c:layout>
              <c:showLegendKey val="0"/>
              <c:showVal val="1"/>
              <c:showCatName val="0"/>
              <c:showSerName val="0"/>
              <c:showPercent val="0"/>
              <c:showBubbleSize val="0"/>
              <c:extLst>
                <c:ext xmlns:c15="http://schemas.microsoft.com/office/drawing/2012/chart" uri="{CE6537A1-D6FC-4f65-9D91-7224C49458BB}">
                  <c15:layout>
                    <c:manualLayout>
                      <c:w val="3.2695236136744035E-2"/>
                      <c:h val="7.3862790059417982E-2"/>
                    </c:manualLayout>
                  </c15:layout>
                </c:ext>
                <c:ext xmlns:c16="http://schemas.microsoft.com/office/drawing/2014/chart" uri="{C3380CC4-5D6E-409C-BE32-E72D297353CC}">
                  <c16:uniqueId val="{00000001-8A41-4439-A43F-84B7DBA0780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Planilha1!$A$234:$A$238</c:f>
              <c:strCache>
                <c:ptCount val="5"/>
                <c:pt idx="0">
                  <c:v>1 dia</c:v>
                </c:pt>
                <c:pt idx="1">
                  <c:v>De 2 a 3 dias</c:v>
                </c:pt>
                <c:pt idx="2">
                  <c:v>De 3 a 10 dias</c:v>
                </c:pt>
                <c:pt idx="3">
                  <c:v>Mais de 10 dias</c:v>
                </c:pt>
                <c:pt idx="4">
                  <c:v>Não resposta</c:v>
                </c:pt>
              </c:strCache>
            </c:strRef>
          </c:cat>
          <c:val>
            <c:numRef>
              <c:f>Planilha1!$B$234:$B$238</c:f>
              <c:numCache>
                <c:formatCode>0.0%</c:formatCode>
                <c:ptCount val="5"/>
                <c:pt idx="0">
                  <c:v>8.7999999999999995E-2</c:v>
                </c:pt>
                <c:pt idx="1">
                  <c:v>0.44</c:v>
                </c:pt>
                <c:pt idx="2">
                  <c:v>0.41199999999999998</c:v>
                </c:pt>
                <c:pt idx="3">
                  <c:v>5.5E-2</c:v>
                </c:pt>
                <c:pt idx="4">
                  <c:v>5.0000000000000001E-3</c:v>
                </c:pt>
              </c:numCache>
            </c:numRef>
          </c:val>
          <c:extLst>
            <c:ext xmlns:c16="http://schemas.microsoft.com/office/drawing/2014/chart" uri="{C3380CC4-5D6E-409C-BE32-E72D297353CC}">
              <c16:uniqueId val="{00000000-9463-47E4-BB79-FCF61A4B0858}"/>
            </c:ext>
          </c:extLst>
        </c:ser>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5"/>
              <c:layout>
                <c:manualLayout>
                  <c:x val="-2.2039255906130123E-3"/>
                  <c:y val="-2.5166197635236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22-432F-91AD-56B38E0F9D48}"/>
                </c:ext>
              </c:extLst>
            </c:dLbl>
            <c:dLbl>
              <c:idx val="6"/>
              <c:layout>
                <c:manualLayout>
                  <c:x val="-4.4078511812260246E-3"/>
                  <c:y val="-2.93605639077754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22-432F-91AD-56B38E0F9D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Planilha1!$A$242:$A$249</c:f>
              <c:strCache>
                <c:ptCount val="8"/>
                <c:pt idx="0">
                  <c:v>casa própria (veraneio)</c:v>
                </c:pt>
                <c:pt idx="1">
                  <c:v>casa de parentes/amigos</c:v>
                </c:pt>
                <c:pt idx="2">
                  <c:v>hotel/pousada</c:v>
                </c:pt>
                <c:pt idx="3">
                  <c:v>aluguel de temporada</c:v>
                </c:pt>
                <c:pt idx="4">
                  <c:v>colônia de férias</c:v>
                </c:pt>
                <c:pt idx="5">
                  <c:v>camping</c:v>
                </c:pt>
                <c:pt idx="6">
                  <c:v>hostel</c:v>
                </c:pt>
                <c:pt idx="7">
                  <c:v>Não resposta</c:v>
                </c:pt>
              </c:strCache>
            </c:strRef>
          </c:cat>
          <c:val>
            <c:numRef>
              <c:f>Planilha1!$B$242:$B$249</c:f>
              <c:numCache>
                <c:formatCode>0.0%</c:formatCode>
                <c:ptCount val="8"/>
                <c:pt idx="0">
                  <c:v>0.39200000000000002</c:v>
                </c:pt>
                <c:pt idx="1">
                  <c:v>0.25</c:v>
                </c:pt>
                <c:pt idx="2">
                  <c:v>0.17299999999999999</c:v>
                </c:pt>
                <c:pt idx="3">
                  <c:v>7.8E-2</c:v>
                </c:pt>
                <c:pt idx="4">
                  <c:v>3.3000000000000002E-2</c:v>
                </c:pt>
                <c:pt idx="5">
                  <c:v>3.0000000000000001E-3</c:v>
                </c:pt>
                <c:pt idx="6">
                  <c:v>2E-3</c:v>
                </c:pt>
                <c:pt idx="7">
                  <c:v>6.8000000000000005E-2</c:v>
                </c:pt>
              </c:numCache>
            </c:numRef>
          </c:val>
          <c:extLst>
            <c:ext xmlns:c16="http://schemas.microsoft.com/office/drawing/2014/chart" uri="{C3380CC4-5D6E-409C-BE32-E72D297353CC}">
              <c16:uniqueId val="{00000000-9463-47E4-BB79-FCF61A4B0858}"/>
            </c:ext>
          </c:extLst>
        </c:ser>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1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8107-4246-9F89-FE7C7E893560}"/>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107-4246-9F89-FE7C7E893560}"/>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8107-4246-9F89-FE7C7E893560}"/>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8107-4246-9F89-FE7C7E893560}"/>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107-4246-9F89-FE7C7E893560}"/>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3B22-432F-91AD-56B38E0F9D48}"/>
              </c:ext>
            </c:extLst>
          </c:dPt>
          <c:dLbls>
            <c:dLbl>
              <c:idx val="0"/>
              <c:layout>
                <c:manualLayout>
                  <c:x val="-2.3887950340523857E-2"/>
                  <c:y val="-2.139496580295784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8107-4246-9F89-FE7C7E893560}"/>
                </c:ext>
              </c:extLst>
            </c:dLbl>
            <c:dLbl>
              <c:idx val="1"/>
              <c:layout>
                <c:manualLayout>
                  <c:x val="2.8313979569436237E-2"/>
                  <c:y val="-9.815688274004451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107-4246-9F89-FE7C7E893560}"/>
                </c:ext>
              </c:extLst>
            </c:dLbl>
            <c:dLbl>
              <c:idx val="2"/>
              <c:layout>
                <c:manualLayout>
                  <c:x val="4.559362388708265E-2"/>
                  <c:y val="-0.1116463188939215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8107-4246-9F89-FE7C7E893560}"/>
                </c:ext>
              </c:extLst>
            </c:dLbl>
            <c:dLbl>
              <c:idx val="3"/>
              <c:layout>
                <c:manualLayout>
                  <c:x val="0.10228045560521619"/>
                  <c:y val="-6.932463628944626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8107-4246-9F89-FE7C7E893560}"/>
                </c:ext>
              </c:extLst>
            </c:dLbl>
            <c:dLbl>
              <c:idx val="4"/>
              <c:layout>
                <c:manualLayout>
                  <c:x val="8.9549618260998581E-2"/>
                  <c:y val="4.191378569655383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107-4246-9F89-FE7C7E893560}"/>
                </c:ext>
              </c:extLst>
            </c:dLbl>
            <c:dLbl>
              <c:idx val="5"/>
              <c:layout>
                <c:manualLayout>
                  <c:x val="7.2013355442004059E-2"/>
                  <c:y val="0.19584848948818154"/>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3B22-432F-91AD-56B38E0F9D48}"/>
                </c:ext>
              </c:extLst>
            </c:dLbl>
            <c:spPr>
              <a:noFill/>
              <a:ln>
                <a:noFill/>
              </a:ln>
              <a:effectLst/>
            </c:sp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Planilha1!$A$496:$A$501</c:f>
              <c:strCache>
                <c:ptCount val="6"/>
                <c:pt idx="0">
                  <c:v>Carro próprio</c:v>
                </c:pt>
                <c:pt idx="1">
                  <c:v>Ônibus fretado</c:v>
                </c:pt>
                <c:pt idx="2">
                  <c:v>Ônibus interestadual</c:v>
                </c:pt>
                <c:pt idx="3">
                  <c:v>Moto</c:v>
                </c:pt>
                <c:pt idx="4">
                  <c:v>Taxi</c:v>
                </c:pt>
                <c:pt idx="5">
                  <c:v>Aéreo</c:v>
                </c:pt>
              </c:strCache>
            </c:strRef>
          </c:cat>
          <c:val>
            <c:numRef>
              <c:f>Planilha1!$B$496:$B$501</c:f>
              <c:numCache>
                <c:formatCode>0.0%</c:formatCode>
                <c:ptCount val="6"/>
                <c:pt idx="0">
                  <c:v>0.86299999999999999</c:v>
                </c:pt>
                <c:pt idx="1">
                  <c:v>0.02</c:v>
                </c:pt>
                <c:pt idx="2">
                  <c:v>0.105</c:v>
                </c:pt>
                <c:pt idx="3">
                  <c:v>0.01</c:v>
                </c:pt>
                <c:pt idx="4">
                  <c:v>2E-3</c:v>
                </c:pt>
                <c:pt idx="5">
                  <c:v>0</c:v>
                </c:pt>
              </c:numCache>
            </c:numRef>
          </c:val>
          <c:extLst>
            <c:ext xmlns:c16="http://schemas.microsoft.com/office/drawing/2014/chart" uri="{C3380CC4-5D6E-409C-BE32-E72D297353CC}">
              <c16:uniqueId val="{00000000-9463-47E4-BB79-FCF61A4B085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5"/>
              <c:layout>
                <c:manualLayout>
                  <c:x val="0"/>
                  <c:y val="-9.5252262241228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2A-47C2-9E5F-CB8681E3ED1F}"/>
                </c:ext>
              </c:extLst>
            </c:dLbl>
            <c:dLbl>
              <c:idx val="6"/>
              <c:layout>
                <c:manualLayout>
                  <c:x val="0"/>
                  <c:y val="-1.2700301632163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2A-47C2-9E5F-CB8681E3ED1F}"/>
                </c:ext>
              </c:extLst>
            </c:dLbl>
            <c:dLbl>
              <c:idx val="7"/>
              <c:layout>
                <c:manualLayout>
                  <c:x val="-8.0809671468923222E-17"/>
                  <c:y val="-1.90504524482457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2A-47C2-9E5F-CB8681E3ED1F}"/>
                </c:ext>
              </c:extLst>
            </c:dLbl>
            <c:dLbl>
              <c:idx val="8"/>
              <c:layout>
                <c:manualLayout>
                  <c:x val="-1.1019627953065061E-3"/>
                  <c:y val="-1.2700301632163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2A-47C2-9E5F-CB8681E3ED1F}"/>
                </c:ext>
              </c:extLst>
            </c:dLbl>
            <c:dLbl>
              <c:idx val="9"/>
              <c:layout>
                <c:manualLayout>
                  <c:x val="-1.1019627953065061E-3"/>
                  <c:y val="-1.9050452448245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82A-47C2-9E5F-CB8681E3ED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Planilha1!$A$168:$A$177</c:f>
              <c:strCache>
                <c:ptCount val="10"/>
                <c:pt idx="1">
                  <c:v>Primeira vez</c:v>
                </c:pt>
                <c:pt idx="2">
                  <c:v>Já vim de 2 a 5 vezes</c:v>
                </c:pt>
                <c:pt idx="3">
                  <c:v>Já vim mais de 6 vezes</c:v>
                </c:pt>
                <c:pt idx="4">
                  <c:v>Venho de 1 a 4 vezes por ano</c:v>
                </c:pt>
                <c:pt idx="5">
                  <c:v>Mais de 5 vezes por ano</c:v>
                </c:pt>
                <c:pt idx="6">
                  <c:v>Venho Em alguns feriados</c:v>
                </c:pt>
                <c:pt idx="7">
                  <c:v>Venho pelo menos 1 vez por Mês</c:v>
                </c:pt>
                <c:pt idx="8">
                  <c:v>Venho De vez em quando</c:v>
                </c:pt>
                <c:pt idx="9">
                  <c:v>Frequentemente</c:v>
                </c:pt>
              </c:strCache>
            </c:strRef>
          </c:cat>
          <c:val>
            <c:numRef>
              <c:f>Planilha1!$B$168:$B$177</c:f>
              <c:numCache>
                <c:formatCode>0.0%</c:formatCode>
                <c:ptCount val="10"/>
                <c:pt idx="1">
                  <c:v>7.0000000000000007E-2</c:v>
                </c:pt>
                <c:pt idx="2">
                  <c:v>0.10199999999999999</c:v>
                </c:pt>
                <c:pt idx="3">
                  <c:v>0.65400000000000003</c:v>
                </c:pt>
                <c:pt idx="4">
                  <c:v>7.3000000000000009E-2</c:v>
                </c:pt>
                <c:pt idx="5">
                  <c:v>4.0000000000000001E-3</c:v>
                </c:pt>
                <c:pt idx="6">
                  <c:v>2E-3</c:v>
                </c:pt>
                <c:pt idx="7">
                  <c:v>1.7000000000000001E-2</c:v>
                </c:pt>
                <c:pt idx="8">
                  <c:v>2.3E-2</c:v>
                </c:pt>
                <c:pt idx="9">
                  <c:v>5.5E-2</c:v>
                </c:pt>
              </c:numCache>
            </c:numRef>
          </c:val>
          <c:extLst>
            <c:ext xmlns:c16="http://schemas.microsoft.com/office/drawing/2014/chart" uri="{C3380CC4-5D6E-409C-BE32-E72D297353CC}">
              <c16:uniqueId val="{00000000-9463-47E4-BB79-FCF61A4B0858}"/>
            </c:ext>
          </c:extLst>
        </c:ser>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2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693-4080-B849-9958712D259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693-4080-B849-9958712D259E}"/>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93-4080-B849-9958712D259E}"/>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93-4080-B849-9958712D259E}"/>
                </c:ext>
              </c:extLst>
            </c:dLbl>
            <c:spPr>
              <a:noFill/>
              <a:ln>
                <a:noFill/>
              </a:ln>
              <a:effectLst/>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Planilha1!$A$76:$A$77</c:f>
              <c:strCache>
                <c:ptCount val="2"/>
                <c:pt idx="0">
                  <c:v>Masculino</c:v>
                </c:pt>
                <c:pt idx="1">
                  <c:v>Feminino</c:v>
                </c:pt>
              </c:strCache>
            </c:strRef>
          </c:cat>
          <c:val>
            <c:numRef>
              <c:f>Planilha1!$B$76:$B$77</c:f>
              <c:numCache>
                <c:formatCode>0.0%</c:formatCode>
                <c:ptCount val="2"/>
                <c:pt idx="0">
                  <c:v>0.47</c:v>
                </c:pt>
                <c:pt idx="1">
                  <c:v>0.53</c:v>
                </c:pt>
              </c:numCache>
            </c:numRef>
          </c:val>
          <c:extLst>
            <c:ext xmlns:c16="http://schemas.microsoft.com/office/drawing/2014/chart" uri="{C3380CC4-5D6E-409C-BE32-E72D297353CC}">
              <c16:uniqueId val="{00000004-7693-4080-B849-9958712D259E}"/>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2"/>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621536517919057E-2"/>
          <c:y val="0.19267807610430748"/>
          <c:w val="0.85075692696416194"/>
          <c:h val="0.80514837227384151"/>
        </c:manualLayout>
      </c:layout>
      <c:pie3DChart>
        <c:varyColors val="1"/>
        <c:ser>
          <c:idx val="0"/>
          <c:order val="0"/>
          <c:dPt>
            <c:idx val="0"/>
            <c:bubble3D val="0"/>
            <c:explosion val="1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540C-49E5-8BE5-7A421F555B6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40C-49E5-8BE5-7A421F555B6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40C-49E5-8BE5-7A421F555B6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40C-49E5-8BE5-7A421F555B62}"/>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0C-49E5-8BE5-7A421F555B62}"/>
                </c:ext>
              </c:extLst>
            </c:dLbl>
            <c:dLbl>
              <c:idx val="1"/>
              <c:layout>
                <c:manualLayout>
                  <c:x val="3.5262809449808197E-2"/>
                  <c:y val="-0.1333531671377195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40C-49E5-8BE5-7A421F555B62}"/>
                </c:ext>
              </c:extLst>
            </c:dLbl>
            <c:dLbl>
              <c:idx val="2"/>
              <c:layout>
                <c:manualLayout>
                  <c:x val="4.1874586221647393E-2"/>
                  <c:y val="-0.10795256387339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40C-49E5-8BE5-7A421F555B62}"/>
                </c:ext>
              </c:extLst>
            </c:dLbl>
            <c:dLbl>
              <c:idx val="3"/>
              <c:layout>
                <c:manualLayout>
                  <c:x val="4.4078511812260246E-2"/>
                  <c:y val="9.84273376492691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540C-49E5-8BE5-7A421F555B62}"/>
                </c:ext>
              </c:extLst>
            </c:dLbl>
            <c:spPr>
              <a:noFill/>
              <a:ln>
                <a:noFill/>
              </a:ln>
              <a:effectLst/>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Planilha1!$A$253:$A$256</c:f>
              <c:strCache>
                <c:ptCount val="4"/>
                <c:pt idx="0">
                  <c:v>Eu organizei</c:v>
                </c:pt>
                <c:pt idx="1">
                  <c:v>Excursão em grupo</c:v>
                </c:pt>
                <c:pt idx="2">
                  <c:v>Pela empresa em que trabalho</c:v>
                </c:pt>
                <c:pt idx="3">
                  <c:v>Por agência de viagem</c:v>
                </c:pt>
              </c:strCache>
            </c:strRef>
          </c:cat>
          <c:val>
            <c:numRef>
              <c:f>Planilha1!$B$253:$B$256</c:f>
              <c:numCache>
                <c:formatCode>0.0%</c:formatCode>
                <c:ptCount val="4"/>
                <c:pt idx="0">
                  <c:v>0.93799999999999994</c:v>
                </c:pt>
                <c:pt idx="1">
                  <c:v>3.3000000000000002E-2</c:v>
                </c:pt>
                <c:pt idx="2">
                  <c:v>1.7000000000000001E-2</c:v>
                </c:pt>
                <c:pt idx="3">
                  <c:v>1.2E-2</c:v>
                </c:pt>
              </c:numCache>
            </c:numRef>
          </c:val>
          <c:extLst>
            <c:ext xmlns:c16="http://schemas.microsoft.com/office/drawing/2014/chart" uri="{C3380CC4-5D6E-409C-BE32-E72D297353CC}">
              <c16:uniqueId val="{00000000-9463-47E4-BB79-FCF61A4B085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2"/>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621536517919057E-2"/>
          <c:y val="0.19267807610430748"/>
          <c:w val="0.85075692696416194"/>
          <c:h val="0.80514837227384151"/>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540C-49E5-8BE5-7A421F555B62}"/>
              </c:ext>
            </c:extLst>
          </c:dPt>
          <c:dPt>
            <c:idx val="1"/>
            <c:bubble3D val="0"/>
            <c:explosion val="17"/>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40C-49E5-8BE5-7A421F555B6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40C-49E5-8BE5-7A421F555B6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40C-49E5-8BE5-7A421F555B6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F619-4D6B-ABC5-157915E8F0E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F619-4D6B-ABC5-157915E8F0EE}"/>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F619-4D6B-ABC5-157915E8F0EE}"/>
              </c:ext>
            </c:extLst>
          </c:dPt>
          <c:dLbls>
            <c:dLbl>
              <c:idx val="0"/>
              <c:layout>
                <c:manualLayout>
                  <c:x val="0.17300815886312146"/>
                  <c:y val="0.22516615185108471"/>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540C-49E5-8BE5-7A421F555B62}"/>
                </c:ext>
              </c:extLst>
            </c:dLbl>
            <c:dLbl>
              <c:idx val="1"/>
              <c:layout>
                <c:manualLayout>
                  <c:x val="-7.9341321262068443E-2"/>
                  <c:y val="-1.1127446124475613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40C-49E5-8BE5-7A421F555B62}"/>
                </c:ext>
              </c:extLst>
            </c:dLbl>
            <c:dLbl>
              <c:idx val="2"/>
              <c:layout>
                <c:manualLayout>
                  <c:x val="-0.10138057716819865"/>
                  <c:y val="-1.5419702277496105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40C-49E5-8BE5-7A421F555B62}"/>
                </c:ext>
              </c:extLst>
            </c:dLbl>
            <c:dLbl>
              <c:idx val="3"/>
              <c:layout>
                <c:manualLayout>
                  <c:x val="0.20496507992701016"/>
                  <c:y val="-0.26612747989517577"/>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540C-49E5-8BE5-7A421F555B62}"/>
                </c:ext>
              </c:extLst>
            </c:dLbl>
            <c:dLbl>
              <c:idx val="4"/>
              <c:layout>
                <c:manualLayout>
                  <c:x val="0.17851797283965401"/>
                  <c:y val="-0.2394624154606774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F619-4D6B-ABC5-157915E8F0EE}"/>
                </c:ext>
              </c:extLst>
            </c:dLbl>
            <c:dLbl>
              <c:idx val="5"/>
              <c:layout>
                <c:manualLayout>
                  <c:x val="0.15868264252413689"/>
                  <c:y val="-6.790725214556522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619-4D6B-ABC5-157915E8F0EE}"/>
                </c:ext>
              </c:extLst>
            </c:dLbl>
            <c:dLbl>
              <c:idx val="6"/>
              <c:layout>
                <c:manualLayout>
                  <c:x val="0.13443946102739376"/>
                  <c:y val="8.935164755995411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619-4D6B-ABC5-157915E8F0EE}"/>
                </c:ext>
              </c:extLst>
            </c:dLbl>
            <c:spPr>
              <a:noFill/>
              <a:ln>
                <a:noFill/>
              </a:ln>
              <a:effectLst/>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Planilha1!$A$260:$A$266</c:f>
              <c:strCache>
                <c:ptCount val="7"/>
                <c:pt idx="0">
                  <c:v>Não resposta</c:v>
                </c:pt>
                <c:pt idx="1">
                  <c:v>Internet</c:v>
                </c:pt>
                <c:pt idx="2">
                  <c:v>Indicação de amigos/parentes</c:v>
                </c:pt>
                <c:pt idx="3">
                  <c:v>Tv/Radio</c:v>
                </c:pt>
                <c:pt idx="4">
                  <c:v>Redes Sociais</c:v>
                </c:pt>
                <c:pt idx="5">
                  <c:v>Agência de viagens</c:v>
                </c:pt>
                <c:pt idx="6">
                  <c:v>Guia turistíco impresso</c:v>
                </c:pt>
              </c:strCache>
            </c:strRef>
          </c:cat>
          <c:val>
            <c:numRef>
              <c:f>Planilha1!$B$260:$B$266</c:f>
              <c:numCache>
                <c:formatCode>0.0%</c:formatCode>
                <c:ptCount val="7"/>
                <c:pt idx="0">
                  <c:v>2.7E-2</c:v>
                </c:pt>
                <c:pt idx="1">
                  <c:v>0.56999999999999995</c:v>
                </c:pt>
                <c:pt idx="2">
                  <c:v>0.30199999999999999</c:v>
                </c:pt>
                <c:pt idx="3">
                  <c:v>5.7000000000000002E-2</c:v>
                </c:pt>
                <c:pt idx="4">
                  <c:v>3.3000000000000002E-2</c:v>
                </c:pt>
                <c:pt idx="5">
                  <c:v>8.0000000000000002E-3</c:v>
                </c:pt>
                <c:pt idx="6">
                  <c:v>3.0000000000000001E-3</c:v>
                </c:pt>
              </c:numCache>
            </c:numRef>
          </c:val>
          <c:extLst>
            <c:ext xmlns:c16="http://schemas.microsoft.com/office/drawing/2014/chart" uri="{C3380CC4-5D6E-409C-BE32-E72D297353CC}">
              <c16:uniqueId val="{00000000-9463-47E4-BB79-FCF61A4B085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2"/>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621536517919057E-2"/>
          <c:y val="0.19267807610430748"/>
          <c:w val="0.85075692696416194"/>
          <c:h val="0.80514837227384151"/>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540C-49E5-8BE5-7A421F555B62}"/>
              </c:ext>
            </c:extLst>
          </c:dPt>
          <c:dPt>
            <c:idx val="1"/>
            <c:bubble3D val="0"/>
            <c:explosion val="17"/>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40C-49E5-8BE5-7A421F555B6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40C-49E5-8BE5-7A421F555B6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40C-49E5-8BE5-7A421F555B6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F619-4D6B-ABC5-157915E8F0E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F619-4D6B-ABC5-157915E8F0EE}"/>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F619-4D6B-ABC5-157915E8F0EE}"/>
              </c:ext>
            </c:extLst>
          </c:dPt>
          <c:dLbls>
            <c:dLbl>
              <c:idx val="0"/>
              <c:layout>
                <c:manualLayout>
                  <c:x val="0.17300815886312146"/>
                  <c:y val="0.22516615185108471"/>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540C-49E5-8BE5-7A421F555B62}"/>
                </c:ext>
              </c:extLst>
            </c:dLbl>
            <c:dLbl>
              <c:idx val="1"/>
              <c:layout>
                <c:manualLayout>
                  <c:x val="-7.9341321262068443E-2"/>
                  <c:y val="-1.1127446124475613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40C-49E5-8BE5-7A421F555B62}"/>
                </c:ext>
              </c:extLst>
            </c:dLbl>
            <c:dLbl>
              <c:idx val="2"/>
              <c:layout>
                <c:manualLayout>
                  <c:x val="-5.9505990946551332E-2"/>
                  <c:y val="-7.975288852066317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40C-49E5-8BE5-7A421F555B62}"/>
                </c:ext>
              </c:extLst>
            </c:dLbl>
            <c:dLbl>
              <c:idx val="3"/>
              <c:layout>
                <c:manualLayout>
                  <c:x val="0.20496507992701016"/>
                  <c:y val="-0.26612747989517577"/>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540C-49E5-8BE5-7A421F555B62}"/>
                </c:ext>
              </c:extLst>
            </c:dLbl>
            <c:dLbl>
              <c:idx val="4"/>
              <c:layout>
                <c:manualLayout>
                  <c:x val="0.17851797283965401"/>
                  <c:y val="-0.2394624154606774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F619-4D6B-ABC5-157915E8F0EE}"/>
                </c:ext>
              </c:extLst>
            </c:dLbl>
            <c:dLbl>
              <c:idx val="5"/>
              <c:layout>
                <c:manualLayout>
                  <c:x val="0.15868264252413689"/>
                  <c:y val="-6.790725214556522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619-4D6B-ABC5-157915E8F0EE}"/>
                </c:ext>
              </c:extLst>
            </c:dLbl>
            <c:dLbl>
              <c:idx val="6"/>
              <c:layout>
                <c:manualLayout>
                  <c:x val="0.13443946102739376"/>
                  <c:y val="8.935164755995411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619-4D6B-ABC5-157915E8F0EE}"/>
                </c:ext>
              </c:extLst>
            </c:dLbl>
            <c:spPr>
              <a:noFill/>
              <a:ln>
                <a:noFill/>
              </a:ln>
              <a:effectLst/>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Planilha1!$A$270:$A$276</c:f>
              <c:strCache>
                <c:ptCount val="7"/>
                <c:pt idx="0">
                  <c:v>Não resposta</c:v>
                </c:pt>
                <c:pt idx="1">
                  <c:v>Menos de R$ 200</c:v>
                </c:pt>
                <c:pt idx="2">
                  <c:v>De R$ 200 a 399</c:v>
                </c:pt>
                <c:pt idx="3">
                  <c:v>De R$ 400 a 599</c:v>
                </c:pt>
                <c:pt idx="4">
                  <c:v>De R$ 600 a 799</c:v>
                </c:pt>
                <c:pt idx="5">
                  <c:v>De R$ 800 a 999</c:v>
                </c:pt>
                <c:pt idx="6">
                  <c:v>1000 e mais</c:v>
                </c:pt>
              </c:strCache>
            </c:strRef>
          </c:cat>
          <c:val>
            <c:numRef>
              <c:f>Planilha1!$B$270:$B$276</c:f>
              <c:numCache>
                <c:formatCode>0.0%</c:formatCode>
                <c:ptCount val="7"/>
                <c:pt idx="0">
                  <c:v>0.13500000000000001</c:v>
                </c:pt>
                <c:pt idx="1">
                  <c:v>0.54200000000000004</c:v>
                </c:pt>
                <c:pt idx="2">
                  <c:v>0.25800000000000001</c:v>
                </c:pt>
                <c:pt idx="3">
                  <c:v>3.7999999999999999E-2</c:v>
                </c:pt>
                <c:pt idx="4">
                  <c:v>1.2999999999999999E-2</c:v>
                </c:pt>
                <c:pt idx="5">
                  <c:v>0.01</c:v>
                </c:pt>
                <c:pt idx="6">
                  <c:v>3.0000000000000001E-3</c:v>
                </c:pt>
              </c:numCache>
            </c:numRef>
          </c:val>
          <c:extLst>
            <c:ext xmlns:c16="http://schemas.microsoft.com/office/drawing/2014/chart" uri="{C3380CC4-5D6E-409C-BE32-E72D297353CC}">
              <c16:uniqueId val="{00000000-9463-47E4-BB79-FCF61A4B085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Planilha1!$A$292:$A$297</c:f>
              <c:strCache>
                <c:ptCount val="6"/>
                <c:pt idx="0">
                  <c:v>ótimo</c:v>
                </c:pt>
                <c:pt idx="1">
                  <c:v>bom</c:v>
                </c:pt>
                <c:pt idx="2">
                  <c:v>regular</c:v>
                </c:pt>
                <c:pt idx="3">
                  <c:v>ruim</c:v>
                </c:pt>
                <c:pt idx="4">
                  <c:v>péssimo</c:v>
                </c:pt>
                <c:pt idx="5">
                  <c:v>Não sei/Não responde</c:v>
                </c:pt>
              </c:strCache>
            </c:strRef>
          </c:cat>
          <c:val>
            <c:numRef>
              <c:f>Planilha1!$B$292:$B$297</c:f>
              <c:numCache>
                <c:formatCode>0.0%</c:formatCode>
                <c:ptCount val="6"/>
                <c:pt idx="0">
                  <c:v>0.107</c:v>
                </c:pt>
                <c:pt idx="1">
                  <c:v>0.55200000000000005</c:v>
                </c:pt>
                <c:pt idx="2">
                  <c:v>0.23300000000000001</c:v>
                </c:pt>
                <c:pt idx="3">
                  <c:v>8.3000000000000004E-2</c:v>
                </c:pt>
                <c:pt idx="4">
                  <c:v>1.4999999999999999E-2</c:v>
                </c:pt>
                <c:pt idx="5">
                  <c:v>0.01</c:v>
                </c:pt>
              </c:numCache>
            </c:numRef>
          </c:val>
          <c:extLst>
            <c:ext xmlns:c16="http://schemas.microsoft.com/office/drawing/2014/chart" uri="{C3380CC4-5D6E-409C-BE32-E72D297353CC}">
              <c16:uniqueId val="{00000000-9011-48B8-8655-41222BB7F31C}"/>
            </c:ext>
          </c:extLst>
        </c:ser>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Planilha1!$A$301:$A$306</c:f>
              <c:strCache>
                <c:ptCount val="6"/>
                <c:pt idx="0">
                  <c:v>Ótimo</c:v>
                </c:pt>
                <c:pt idx="1">
                  <c:v>Bom </c:v>
                </c:pt>
                <c:pt idx="2">
                  <c:v>Regular</c:v>
                </c:pt>
                <c:pt idx="3">
                  <c:v>Ruim</c:v>
                </c:pt>
                <c:pt idx="4">
                  <c:v>Péssimo</c:v>
                </c:pt>
                <c:pt idx="5">
                  <c:v>Não sei/Não responde</c:v>
                </c:pt>
              </c:strCache>
            </c:strRef>
          </c:cat>
          <c:val>
            <c:numRef>
              <c:f>Planilha1!$B$301:$B$306</c:f>
              <c:numCache>
                <c:formatCode>0.0%</c:formatCode>
                <c:ptCount val="6"/>
                <c:pt idx="0">
                  <c:v>0.107</c:v>
                </c:pt>
                <c:pt idx="1">
                  <c:v>0.72699999999999998</c:v>
                </c:pt>
                <c:pt idx="2">
                  <c:v>0.115</c:v>
                </c:pt>
                <c:pt idx="3">
                  <c:v>3.6999999999999998E-2</c:v>
                </c:pt>
                <c:pt idx="4">
                  <c:v>0</c:v>
                </c:pt>
                <c:pt idx="5">
                  <c:v>1.4999999999999999E-2</c:v>
                </c:pt>
              </c:numCache>
            </c:numRef>
          </c:val>
          <c:extLst>
            <c:ext xmlns:c16="http://schemas.microsoft.com/office/drawing/2014/chart" uri="{C3380CC4-5D6E-409C-BE32-E72D297353CC}">
              <c16:uniqueId val="{00000000-FD58-404B-8502-0A53D3C0515D}"/>
            </c:ext>
          </c:extLst>
        </c:ser>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0"/>
              <c:layout>
                <c:manualLayout>
                  <c:x val="0"/>
                  <c:y val="-1.9050452448245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10-408E-9931-FDC6A9F885E4}"/>
                </c:ext>
              </c:extLst>
            </c:dLbl>
            <c:dLbl>
              <c:idx val="3"/>
              <c:layout>
                <c:manualLayout>
                  <c:x val="-4.4078511812260246E-3"/>
                  <c:y val="-2.2225527856286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10-408E-9931-FDC6A9F885E4}"/>
                </c:ext>
              </c:extLst>
            </c:dLbl>
            <c:dLbl>
              <c:idx val="4"/>
              <c:layout>
                <c:manualLayout>
                  <c:x val="-4.4078511812261053E-3"/>
                  <c:y val="-3.1750754080409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10-408E-9931-FDC6A9F885E4}"/>
                </c:ext>
              </c:extLst>
            </c:dLbl>
            <c:dLbl>
              <c:idx val="5"/>
              <c:layout>
                <c:manualLayout>
                  <c:x val="-3.3058883859195184E-3"/>
                  <c:y val="-3.1750754080409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10-408E-9931-FDC6A9F885E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Planilha1!$A$310:$A$315</c:f>
              <c:strCache>
                <c:ptCount val="6"/>
                <c:pt idx="0">
                  <c:v>Ótimo</c:v>
                </c:pt>
                <c:pt idx="1">
                  <c:v>Bom </c:v>
                </c:pt>
                <c:pt idx="2">
                  <c:v>Regular</c:v>
                </c:pt>
                <c:pt idx="3">
                  <c:v>Ruim</c:v>
                </c:pt>
                <c:pt idx="4">
                  <c:v>Péssimo</c:v>
                </c:pt>
                <c:pt idx="5">
                  <c:v>Não sei/não responde</c:v>
                </c:pt>
              </c:strCache>
            </c:strRef>
          </c:cat>
          <c:val>
            <c:numRef>
              <c:f>Planilha1!$B$310:$B$315</c:f>
              <c:numCache>
                <c:formatCode>0.0%</c:formatCode>
                <c:ptCount val="6"/>
                <c:pt idx="0">
                  <c:v>7.6999999999999999E-2</c:v>
                </c:pt>
                <c:pt idx="1">
                  <c:v>0.502</c:v>
                </c:pt>
                <c:pt idx="2">
                  <c:v>0.16500000000000001</c:v>
                </c:pt>
                <c:pt idx="3">
                  <c:v>0.122</c:v>
                </c:pt>
                <c:pt idx="4">
                  <c:v>0.03</c:v>
                </c:pt>
                <c:pt idx="5">
                  <c:v>0.105</c:v>
                </c:pt>
              </c:numCache>
            </c:numRef>
          </c:val>
          <c:extLst>
            <c:ext xmlns:c16="http://schemas.microsoft.com/office/drawing/2014/chart" uri="{C3380CC4-5D6E-409C-BE32-E72D297353CC}">
              <c16:uniqueId val="{00000000-4589-46BD-9644-F298DDBE85A3}"/>
            </c:ext>
          </c:extLst>
        </c:ser>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2"/>
              <c:layout>
                <c:manualLayout>
                  <c:x val="2.2039255906129316E-3"/>
                  <c:y val="-2.9673070520271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72-41AA-AC9D-D3C2C1519F33}"/>
                </c:ext>
              </c:extLst>
            </c:dLbl>
            <c:dLbl>
              <c:idx val="3"/>
              <c:layout>
                <c:manualLayout>
                  <c:x val="-2.203925590613093E-3"/>
                  <c:y val="-2.9673070520271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72-41AA-AC9D-D3C2C1519F33}"/>
                </c:ext>
              </c:extLst>
            </c:dLbl>
            <c:dLbl>
              <c:idx val="4"/>
              <c:layout>
                <c:manualLayout>
                  <c:x val="0"/>
                  <c:y val="-4.8218739595441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72-41AA-AC9D-D3C2C1519F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Planilha1!$A$319:$A$324</c:f>
              <c:strCache>
                <c:ptCount val="6"/>
                <c:pt idx="0">
                  <c:v>Ótimo</c:v>
                </c:pt>
                <c:pt idx="1">
                  <c:v>Bom </c:v>
                </c:pt>
                <c:pt idx="2">
                  <c:v>Regular</c:v>
                </c:pt>
                <c:pt idx="3">
                  <c:v>Ruim</c:v>
                </c:pt>
                <c:pt idx="4">
                  <c:v>Péssimo</c:v>
                </c:pt>
                <c:pt idx="5">
                  <c:v>Não sei/não responde</c:v>
                </c:pt>
              </c:strCache>
            </c:strRef>
          </c:cat>
          <c:val>
            <c:numRef>
              <c:f>Planilha1!$B$319:$B$324</c:f>
              <c:numCache>
                <c:formatCode>0.0%</c:formatCode>
                <c:ptCount val="6"/>
                <c:pt idx="0">
                  <c:v>0.17</c:v>
                </c:pt>
                <c:pt idx="1">
                  <c:v>0.375</c:v>
                </c:pt>
                <c:pt idx="2">
                  <c:v>8.2000000000000003E-2</c:v>
                </c:pt>
                <c:pt idx="3">
                  <c:v>2.1999999999999999E-2</c:v>
                </c:pt>
                <c:pt idx="4">
                  <c:v>5.0000000000000001E-3</c:v>
                </c:pt>
                <c:pt idx="5">
                  <c:v>0.34699999999999998</c:v>
                </c:pt>
              </c:numCache>
            </c:numRef>
          </c:val>
          <c:extLst>
            <c:ext xmlns:c16="http://schemas.microsoft.com/office/drawing/2014/chart" uri="{C3380CC4-5D6E-409C-BE32-E72D297353CC}">
              <c16:uniqueId val="{00000000-4589-46BD-9644-F298DDBE85A3}"/>
            </c:ext>
          </c:extLst>
        </c:ser>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dirty="0">
                <a:solidFill>
                  <a:schemeClr val="bg1">
                    <a:lumMod val="50000"/>
                  </a:schemeClr>
                </a:solidFill>
              </a:rPr>
              <a:t>Oferta</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Planilha1!$A$328:$A$333</c:f>
              <c:strCache>
                <c:ptCount val="6"/>
                <c:pt idx="0">
                  <c:v>Ótimo</c:v>
                </c:pt>
                <c:pt idx="1">
                  <c:v>Bom </c:v>
                </c:pt>
                <c:pt idx="2">
                  <c:v>Regular</c:v>
                </c:pt>
                <c:pt idx="3">
                  <c:v>Ruim</c:v>
                </c:pt>
                <c:pt idx="4">
                  <c:v>Péssimo</c:v>
                </c:pt>
                <c:pt idx="5">
                  <c:v>Não sei/não responde</c:v>
                </c:pt>
              </c:strCache>
            </c:strRef>
          </c:cat>
          <c:val>
            <c:numRef>
              <c:f>Planilha1!$B$328:$B$333</c:f>
              <c:numCache>
                <c:formatCode>0.0%</c:formatCode>
                <c:ptCount val="6"/>
                <c:pt idx="0">
                  <c:v>1.2E-2</c:v>
                </c:pt>
                <c:pt idx="1">
                  <c:v>0.123</c:v>
                </c:pt>
                <c:pt idx="2">
                  <c:v>0.13200000000000001</c:v>
                </c:pt>
                <c:pt idx="3">
                  <c:v>0.17299999999999999</c:v>
                </c:pt>
                <c:pt idx="4">
                  <c:v>0.25</c:v>
                </c:pt>
                <c:pt idx="5">
                  <c:v>0.31</c:v>
                </c:pt>
              </c:numCache>
            </c:numRef>
          </c:val>
          <c:extLst>
            <c:ext xmlns:c16="http://schemas.microsoft.com/office/drawing/2014/chart" uri="{C3380CC4-5D6E-409C-BE32-E72D297353CC}">
              <c16:uniqueId val="{00000000-4589-46BD-9644-F298DDBE85A3}"/>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dirty="0">
                <a:solidFill>
                  <a:schemeClr val="bg1">
                    <a:lumMod val="50000"/>
                  </a:schemeClr>
                </a:solidFill>
              </a:rPr>
              <a:t>Qualidade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Planilha1!$A$337:$A$342</c:f>
              <c:strCache>
                <c:ptCount val="6"/>
                <c:pt idx="0">
                  <c:v>Ótimo</c:v>
                </c:pt>
                <c:pt idx="1">
                  <c:v>Bom </c:v>
                </c:pt>
                <c:pt idx="2">
                  <c:v>Regular</c:v>
                </c:pt>
                <c:pt idx="3">
                  <c:v>Ruim</c:v>
                </c:pt>
                <c:pt idx="4">
                  <c:v>Péssimo</c:v>
                </c:pt>
                <c:pt idx="5">
                  <c:v>Não sei/não responde</c:v>
                </c:pt>
              </c:strCache>
            </c:strRef>
          </c:cat>
          <c:val>
            <c:numRef>
              <c:f>Planilha1!$B$337:$B$342</c:f>
              <c:numCache>
                <c:formatCode>0.0%</c:formatCode>
                <c:ptCount val="6"/>
                <c:pt idx="0">
                  <c:v>1.4999999999999999E-2</c:v>
                </c:pt>
                <c:pt idx="1">
                  <c:v>0.13</c:v>
                </c:pt>
                <c:pt idx="2">
                  <c:v>0.13300000000000001</c:v>
                </c:pt>
                <c:pt idx="3">
                  <c:v>0.17</c:v>
                </c:pt>
                <c:pt idx="4">
                  <c:v>0.247</c:v>
                </c:pt>
                <c:pt idx="5">
                  <c:v>0.30499999999999999</c:v>
                </c:pt>
              </c:numCache>
            </c:numRef>
          </c:val>
          <c:extLst>
            <c:ext xmlns:c16="http://schemas.microsoft.com/office/drawing/2014/chart" uri="{C3380CC4-5D6E-409C-BE32-E72D297353CC}">
              <c16:uniqueId val="{00000000-C3B3-4FFD-A6C6-89919F4C6B56}"/>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Qualidade na Hospedagem</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Planilha1!$A$319:$A$324</c:f>
              <c:strCache>
                <c:ptCount val="6"/>
                <c:pt idx="0">
                  <c:v>Ótimo</c:v>
                </c:pt>
                <c:pt idx="1">
                  <c:v>Bom </c:v>
                </c:pt>
                <c:pt idx="2">
                  <c:v>Regular</c:v>
                </c:pt>
                <c:pt idx="3">
                  <c:v>Ruim</c:v>
                </c:pt>
                <c:pt idx="4">
                  <c:v>Péssimo</c:v>
                </c:pt>
                <c:pt idx="5">
                  <c:v>Não sei/não responde</c:v>
                </c:pt>
              </c:strCache>
            </c:strRef>
          </c:cat>
          <c:val>
            <c:numRef>
              <c:f>Planilha1!$B$319:$B$324</c:f>
              <c:numCache>
                <c:formatCode>0.0%</c:formatCode>
                <c:ptCount val="6"/>
                <c:pt idx="0">
                  <c:v>0.17</c:v>
                </c:pt>
                <c:pt idx="1">
                  <c:v>0.375</c:v>
                </c:pt>
                <c:pt idx="2">
                  <c:v>8.2000000000000003E-2</c:v>
                </c:pt>
                <c:pt idx="3">
                  <c:v>2.1999999999999999E-2</c:v>
                </c:pt>
                <c:pt idx="4">
                  <c:v>5.0000000000000001E-3</c:v>
                </c:pt>
                <c:pt idx="5">
                  <c:v>0.34699999999999998</c:v>
                </c:pt>
              </c:numCache>
            </c:numRef>
          </c:val>
          <c:extLst>
            <c:ext xmlns:c16="http://schemas.microsoft.com/office/drawing/2014/chart" uri="{C3380CC4-5D6E-409C-BE32-E72D297353CC}">
              <c16:uniqueId val="{00000000-D752-41D8-A76A-BCBD5C9562DE}"/>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Pt>
            <c:idx val="0"/>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1-04F0-4A89-8388-176A8CF6D47B}"/>
              </c:ext>
            </c:extLst>
          </c:dPt>
          <c:dPt>
            <c:idx val="1"/>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3-04F0-4A89-8388-176A8CF6D47B}"/>
              </c:ext>
            </c:extLst>
          </c:dPt>
          <c:dPt>
            <c:idx val="2"/>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5-04F0-4A89-8388-176A8CF6D47B}"/>
              </c:ext>
            </c:extLst>
          </c:dPt>
          <c:dPt>
            <c:idx val="3"/>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7-04F0-4A89-8388-176A8CF6D47B}"/>
              </c:ext>
            </c:extLst>
          </c:dPt>
          <c:dPt>
            <c:idx val="4"/>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9-04F0-4A89-8388-176A8CF6D47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Planilha1!$A$81:$A$85</c:f>
              <c:strCache>
                <c:ptCount val="5"/>
                <c:pt idx="0">
                  <c:v>De 20 a 30 anos</c:v>
                </c:pt>
                <c:pt idx="1">
                  <c:v>De 31 a 40 anos</c:v>
                </c:pt>
                <c:pt idx="2">
                  <c:v>De 41 a 50 anos</c:v>
                </c:pt>
                <c:pt idx="3">
                  <c:v>De 51 a 60 anos</c:v>
                </c:pt>
                <c:pt idx="4">
                  <c:v>Acima de 60 anos</c:v>
                </c:pt>
              </c:strCache>
            </c:strRef>
          </c:cat>
          <c:val>
            <c:numRef>
              <c:f>Planilha1!$B$81:$B$85</c:f>
              <c:numCache>
                <c:formatCode>0.00%</c:formatCode>
                <c:ptCount val="5"/>
                <c:pt idx="0">
                  <c:v>0.26700000000000002</c:v>
                </c:pt>
                <c:pt idx="1">
                  <c:v>0.255</c:v>
                </c:pt>
                <c:pt idx="2">
                  <c:v>0.19500000000000001</c:v>
                </c:pt>
                <c:pt idx="3">
                  <c:v>0.158</c:v>
                </c:pt>
                <c:pt idx="4">
                  <c:v>0.125</c:v>
                </c:pt>
              </c:numCache>
            </c:numRef>
          </c:val>
          <c:extLst>
            <c:ext xmlns:c16="http://schemas.microsoft.com/office/drawing/2014/chart" uri="{C3380CC4-5D6E-409C-BE32-E72D297353CC}">
              <c16:uniqueId val="{0000000A-04F0-4A89-8388-176A8CF6D47B}"/>
            </c:ext>
          </c:extLst>
        </c:ser>
        <c:dLbls>
          <c:showLegendKey val="0"/>
          <c:showVal val="1"/>
          <c:showCatName val="0"/>
          <c:showSerName val="0"/>
          <c:showPercent val="0"/>
          <c:showBubbleSize val="0"/>
        </c:dLbls>
        <c:gapWidth val="65"/>
        <c:shape val="box"/>
        <c:axId val="357548040"/>
        <c:axId val="357548368"/>
        <c:axId val="0"/>
      </c:bar3DChart>
      <c:catAx>
        <c:axId val="3575480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0" i="0" u="none" strike="noStrike" kern="1200" cap="all" baseline="0">
                <a:solidFill>
                  <a:schemeClr val="dk1">
                    <a:lumMod val="75000"/>
                    <a:lumOff val="25000"/>
                  </a:schemeClr>
                </a:solidFill>
                <a:latin typeface="+mn-lt"/>
                <a:ea typeface="+mn-ea"/>
                <a:cs typeface="+mn-cs"/>
              </a:defRPr>
            </a:pPr>
            <a:endParaRPr lang="pt-BR"/>
          </a:p>
        </c:txPr>
        <c:crossAx val="357548368"/>
        <c:crosses val="autoZero"/>
        <c:auto val="1"/>
        <c:lblAlgn val="ctr"/>
        <c:lblOffset val="100"/>
        <c:noMultiLvlLbl val="0"/>
      </c:catAx>
      <c:valAx>
        <c:axId val="357548368"/>
        <c:scaling>
          <c:orientation val="minMax"/>
        </c:scaling>
        <c:delete val="1"/>
        <c:axPos val="l"/>
        <c:numFmt formatCode="0.00%" sourceLinked="1"/>
        <c:majorTickMark val="none"/>
        <c:minorTickMark val="none"/>
        <c:tickLblPos val="nextTo"/>
        <c:crossAx val="3575480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Receptividade/Hospitalidade da</a:t>
            </a:r>
            <a:r>
              <a:rPr lang="pt-BR" sz="2000" baseline="0" dirty="0">
                <a:solidFill>
                  <a:schemeClr val="bg1">
                    <a:lumMod val="50000"/>
                  </a:schemeClr>
                </a:solidFill>
              </a:rPr>
              <a:t> População</a:t>
            </a:r>
            <a:endParaRPr lang="pt-BR" sz="2000" dirty="0">
              <a:solidFill>
                <a:schemeClr val="bg1">
                  <a:lumMod val="50000"/>
                </a:schemeClr>
              </a:solidFill>
            </a:endParaRP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Planilha1!$A$355:$A$360</c:f>
              <c:strCache>
                <c:ptCount val="6"/>
                <c:pt idx="0">
                  <c:v>Ótimo</c:v>
                </c:pt>
                <c:pt idx="1">
                  <c:v>Bom </c:v>
                </c:pt>
                <c:pt idx="2">
                  <c:v>Regular</c:v>
                </c:pt>
                <c:pt idx="3">
                  <c:v>Ruim</c:v>
                </c:pt>
                <c:pt idx="4">
                  <c:v>Péssimo</c:v>
                </c:pt>
                <c:pt idx="5">
                  <c:v>Não sei/não responde</c:v>
                </c:pt>
              </c:strCache>
            </c:strRef>
          </c:cat>
          <c:val>
            <c:numRef>
              <c:f>Planilha1!$B$355:$B$360</c:f>
              <c:numCache>
                <c:formatCode>0.0%</c:formatCode>
                <c:ptCount val="6"/>
                <c:pt idx="0">
                  <c:v>0.13700000000000001</c:v>
                </c:pt>
                <c:pt idx="1">
                  <c:v>0.61499999999999999</c:v>
                </c:pt>
                <c:pt idx="2">
                  <c:v>0.17499999999999999</c:v>
                </c:pt>
                <c:pt idx="3">
                  <c:v>0.02</c:v>
                </c:pt>
                <c:pt idx="4">
                  <c:v>8.0000000000000002E-3</c:v>
                </c:pt>
                <c:pt idx="5">
                  <c:v>4.4999999999999998E-2</c:v>
                </c:pt>
              </c:numCache>
            </c:numRef>
          </c:val>
          <c:extLst>
            <c:ext xmlns:c16="http://schemas.microsoft.com/office/drawing/2014/chart" uri="{C3380CC4-5D6E-409C-BE32-E72D297353CC}">
              <c16:uniqueId val="{00000000-3717-4645-9DD5-AECEC0B4C25C}"/>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Atendimento Comércios e Serviços</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Planilha1!$A$346:$A$351</c:f>
              <c:strCache>
                <c:ptCount val="6"/>
                <c:pt idx="0">
                  <c:v>Ótimo</c:v>
                </c:pt>
                <c:pt idx="1">
                  <c:v>Bom </c:v>
                </c:pt>
                <c:pt idx="2">
                  <c:v>Regular</c:v>
                </c:pt>
                <c:pt idx="3">
                  <c:v>Ruim</c:v>
                </c:pt>
                <c:pt idx="4">
                  <c:v>Péssimo</c:v>
                </c:pt>
                <c:pt idx="5">
                  <c:v>Não sei/não responde</c:v>
                </c:pt>
              </c:strCache>
            </c:strRef>
          </c:cat>
          <c:val>
            <c:numRef>
              <c:f>Planilha1!$B$346:$B$351</c:f>
              <c:numCache>
                <c:formatCode>0.0%</c:formatCode>
                <c:ptCount val="6"/>
                <c:pt idx="0">
                  <c:v>0.157</c:v>
                </c:pt>
                <c:pt idx="1">
                  <c:v>0.64300000000000002</c:v>
                </c:pt>
                <c:pt idx="2">
                  <c:v>0.113</c:v>
                </c:pt>
                <c:pt idx="3">
                  <c:v>0.02</c:v>
                </c:pt>
                <c:pt idx="4">
                  <c:v>1.2E-2</c:v>
                </c:pt>
                <c:pt idx="5">
                  <c:v>5.5E-2</c:v>
                </c:pt>
              </c:numCache>
            </c:numRef>
          </c:val>
          <c:extLst>
            <c:ext xmlns:c16="http://schemas.microsoft.com/office/drawing/2014/chart" uri="{C3380CC4-5D6E-409C-BE32-E72D297353CC}">
              <c16:uniqueId val="{00000000-D752-41D8-A76A-BCBD5C9562DE}"/>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Preços</a:t>
            </a:r>
            <a:r>
              <a:rPr lang="pt-BR" sz="2000" baseline="0" dirty="0">
                <a:solidFill>
                  <a:schemeClr val="bg1">
                    <a:lumMod val="50000"/>
                  </a:schemeClr>
                </a:solidFill>
              </a:rPr>
              <a:t> em Geral</a:t>
            </a:r>
            <a:endParaRPr lang="pt-BR" sz="2000" dirty="0">
              <a:solidFill>
                <a:schemeClr val="bg1">
                  <a:lumMod val="50000"/>
                </a:schemeClr>
              </a:solidFill>
            </a:endParaRP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Planilha1!$A$382:$A$387</c:f>
              <c:strCache>
                <c:ptCount val="6"/>
                <c:pt idx="0">
                  <c:v>Ótimo</c:v>
                </c:pt>
                <c:pt idx="1">
                  <c:v>Bom </c:v>
                </c:pt>
                <c:pt idx="2">
                  <c:v>Regular</c:v>
                </c:pt>
                <c:pt idx="3">
                  <c:v>Ruim</c:v>
                </c:pt>
                <c:pt idx="4">
                  <c:v>Péssimo</c:v>
                </c:pt>
                <c:pt idx="5">
                  <c:v>Não sei/não responde</c:v>
                </c:pt>
              </c:strCache>
            </c:strRef>
          </c:cat>
          <c:val>
            <c:numRef>
              <c:f>Planilha1!$B$382:$B$387</c:f>
              <c:numCache>
                <c:formatCode>0.0%</c:formatCode>
                <c:ptCount val="6"/>
                <c:pt idx="0">
                  <c:v>3.2000000000000001E-2</c:v>
                </c:pt>
                <c:pt idx="1">
                  <c:v>0.42</c:v>
                </c:pt>
                <c:pt idx="2">
                  <c:v>0.307</c:v>
                </c:pt>
                <c:pt idx="3">
                  <c:v>0.17299999999999999</c:v>
                </c:pt>
                <c:pt idx="4">
                  <c:v>2.5000000000000001E-2</c:v>
                </c:pt>
                <c:pt idx="5">
                  <c:v>4.2999999999999997E-2</c:v>
                </c:pt>
              </c:numCache>
            </c:numRef>
          </c:val>
          <c:extLst>
            <c:ext xmlns:c16="http://schemas.microsoft.com/office/drawing/2014/chart" uri="{C3380CC4-5D6E-409C-BE32-E72D297353CC}">
              <c16:uniqueId val="{00000000-3717-4645-9DD5-AECEC0B4C25C}"/>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Atrativos Turísticos e Eventos</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Planilha1!$A$391:$A$396</c:f>
              <c:strCache>
                <c:ptCount val="6"/>
                <c:pt idx="0">
                  <c:v>Ótimo</c:v>
                </c:pt>
                <c:pt idx="1">
                  <c:v>Bom </c:v>
                </c:pt>
                <c:pt idx="2">
                  <c:v>Regular</c:v>
                </c:pt>
                <c:pt idx="3">
                  <c:v>Ruim</c:v>
                </c:pt>
                <c:pt idx="4">
                  <c:v>Péssimo</c:v>
                </c:pt>
                <c:pt idx="5">
                  <c:v>Não sei/não responde</c:v>
                </c:pt>
              </c:strCache>
            </c:strRef>
          </c:cat>
          <c:val>
            <c:numRef>
              <c:f>Planilha1!$B$391:$B$396</c:f>
              <c:numCache>
                <c:formatCode>0.0%</c:formatCode>
                <c:ptCount val="6"/>
                <c:pt idx="0">
                  <c:v>0.123</c:v>
                </c:pt>
                <c:pt idx="1">
                  <c:v>0.53</c:v>
                </c:pt>
                <c:pt idx="2">
                  <c:v>0.16200000000000001</c:v>
                </c:pt>
                <c:pt idx="3">
                  <c:v>0.05</c:v>
                </c:pt>
                <c:pt idx="4">
                  <c:v>8.0000000000000002E-3</c:v>
                </c:pt>
                <c:pt idx="5">
                  <c:v>0.127</c:v>
                </c:pt>
              </c:numCache>
            </c:numRef>
          </c:val>
          <c:extLst>
            <c:ext xmlns:c16="http://schemas.microsoft.com/office/drawing/2014/chart" uri="{C3380CC4-5D6E-409C-BE32-E72D297353CC}">
              <c16:uniqueId val="{00000000-D752-41D8-A76A-BCBD5C9562DE}"/>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Gastronomia e Restaurantes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Planilha1!$A$400:$A$405</c:f>
              <c:strCache>
                <c:ptCount val="6"/>
                <c:pt idx="0">
                  <c:v>Ótimo</c:v>
                </c:pt>
                <c:pt idx="1">
                  <c:v>Bom </c:v>
                </c:pt>
                <c:pt idx="2">
                  <c:v>Regular</c:v>
                </c:pt>
                <c:pt idx="3">
                  <c:v>Ruim</c:v>
                </c:pt>
                <c:pt idx="4">
                  <c:v>Péssimo</c:v>
                </c:pt>
                <c:pt idx="5">
                  <c:v>Não sei/não responde</c:v>
                </c:pt>
              </c:strCache>
            </c:strRef>
          </c:cat>
          <c:val>
            <c:numRef>
              <c:f>Planilha1!$B$400:$B$405</c:f>
              <c:numCache>
                <c:formatCode>0.0%</c:formatCode>
                <c:ptCount val="6"/>
                <c:pt idx="0">
                  <c:v>0.11</c:v>
                </c:pt>
                <c:pt idx="1">
                  <c:v>0.55700000000000005</c:v>
                </c:pt>
                <c:pt idx="2">
                  <c:v>0.20699999999999999</c:v>
                </c:pt>
                <c:pt idx="3">
                  <c:v>1.7000000000000001E-2</c:v>
                </c:pt>
                <c:pt idx="4">
                  <c:v>7.0000000000000001E-3</c:v>
                </c:pt>
                <c:pt idx="5">
                  <c:v>0.10299999999999999</c:v>
                </c:pt>
              </c:numCache>
            </c:numRef>
          </c:val>
          <c:extLst>
            <c:ext xmlns:c16="http://schemas.microsoft.com/office/drawing/2014/chart" uri="{C3380CC4-5D6E-409C-BE32-E72D297353CC}">
              <c16:uniqueId val="{00000000-3717-4645-9DD5-AECEC0B4C25C}"/>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Sinal telefônico/Internet</a:t>
            </a:r>
            <a:r>
              <a:rPr lang="pt-BR" sz="2000" baseline="0" dirty="0">
                <a:solidFill>
                  <a:schemeClr val="bg1">
                    <a:lumMod val="50000"/>
                  </a:schemeClr>
                </a:solidFill>
              </a:rPr>
              <a:t> móvel</a:t>
            </a:r>
            <a:endParaRPr lang="pt-BR" sz="2000" dirty="0">
              <a:solidFill>
                <a:schemeClr val="bg1">
                  <a:lumMod val="50000"/>
                </a:schemeClr>
              </a:solidFill>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Planilha1!$A$409:$A$414</c:f>
              <c:strCache>
                <c:ptCount val="6"/>
                <c:pt idx="0">
                  <c:v>Ótimo</c:v>
                </c:pt>
                <c:pt idx="1">
                  <c:v>Bom </c:v>
                </c:pt>
                <c:pt idx="2">
                  <c:v>Regular</c:v>
                </c:pt>
                <c:pt idx="3">
                  <c:v>Ruim</c:v>
                </c:pt>
                <c:pt idx="4">
                  <c:v>Péssimo</c:v>
                </c:pt>
                <c:pt idx="5">
                  <c:v>Não sei/não responde</c:v>
                </c:pt>
              </c:strCache>
            </c:strRef>
          </c:cat>
          <c:val>
            <c:numRef>
              <c:f>Planilha1!$B$409:$B$414</c:f>
              <c:numCache>
                <c:formatCode>0.0%</c:formatCode>
                <c:ptCount val="6"/>
                <c:pt idx="0">
                  <c:v>0.20300000000000001</c:v>
                </c:pt>
                <c:pt idx="1">
                  <c:v>0.44500000000000001</c:v>
                </c:pt>
                <c:pt idx="2">
                  <c:v>0.17</c:v>
                </c:pt>
                <c:pt idx="3">
                  <c:v>0.10199999999999999</c:v>
                </c:pt>
                <c:pt idx="4">
                  <c:v>4.7E-2</c:v>
                </c:pt>
                <c:pt idx="5">
                  <c:v>3.3000000000000002E-2</c:v>
                </c:pt>
              </c:numCache>
            </c:numRef>
          </c:val>
          <c:extLst>
            <c:ext xmlns:c16="http://schemas.microsoft.com/office/drawing/2014/chart" uri="{C3380CC4-5D6E-409C-BE32-E72D297353CC}">
              <c16:uniqueId val="{00000000-D752-41D8-A76A-BCBD5C9562DE}"/>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Segurança Pública</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Planilha1!$A$364:$A$369</c:f>
              <c:strCache>
                <c:ptCount val="6"/>
                <c:pt idx="0">
                  <c:v>Ótimo</c:v>
                </c:pt>
                <c:pt idx="1">
                  <c:v>Bom </c:v>
                </c:pt>
                <c:pt idx="2">
                  <c:v>Regular</c:v>
                </c:pt>
                <c:pt idx="3">
                  <c:v>Ruim</c:v>
                </c:pt>
                <c:pt idx="4">
                  <c:v>Péssimo</c:v>
                </c:pt>
                <c:pt idx="5">
                  <c:v>Não sei/não responde</c:v>
                </c:pt>
              </c:strCache>
            </c:strRef>
          </c:cat>
          <c:val>
            <c:numRef>
              <c:f>Planilha1!$B$364:$B$369</c:f>
              <c:numCache>
                <c:formatCode>0.0%</c:formatCode>
                <c:ptCount val="6"/>
                <c:pt idx="0">
                  <c:v>0.11</c:v>
                </c:pt>
                <c:pt idx="1">
                  <c:v>0.47199999999999998</c:v>
                </c:pt>
                <c:pt idx="2">
                  <c:v>0.19500000000000001</c:v>
                </c:pt>
                <c:pt idx="3">
                  <c:v>8.5000000000000006E-2</c:v>
                </c:pt>
                <c:pt idx="4">
                  <c:v>4.8000000000000001E-2</c:v>
                </c:pt>
                <c:pt idx="5">
                  <c:v>0.09</c:v>
                </c:pt>
              </c:numCache>
            </c:numRef>
          </c:val>
          <c:extLst>
            <c:ext xmlns:c16="http://schemas.microsoft.com/office/drawing/2014/chart" uri="{C3380CC4-5D6E-409C-BE32-E72D297353CC}">
              <c16:uniqueId val="{00000000-3717-4645-9DD5-AECEC0B4C25C}"/>
            </c:ext>
          </c:extLst>
        </c:ser>
        <c:dLbls>
          <c:showLegendKey val="0"/>
          <c:showVal val="1"/>
          <c:showCatName val="0"/>
          <c:showSerName val="0"/>
          <c:showPercent val="0"/>
          <c:showBubbleSize val="0"/>
        </c:dLbls>
        <c:gapWidth val="15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pt-BR" sz="1800" b="1" dirty="0">
                <a:solidFill>
                  <a:schemeClr val="bg1">
                    <a:lumMod val="50000"/>
                  </a:schemeClr>
                </a:solidFill>
              </a:rPr>
              <a:t>Pretende retornar a cidade?</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pt-BR"/>
        </a:p>
      </c:txPr>
    </c:title>
    <c:autoTitleDeleted val="0"/>
    <c:view3D>
      <c:rotX val="30"/>
      <c:rotY val="27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CE97-4DF8-B898-FE79B7F646A1}"/>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E97-4DF8-B898-FE79B7F646A1}"/>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CE97-4DF8-B898-FE79B7F646A1}"/>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97-4DF8-B898-FE79B7F646A1}"/>
                </c:ext>
              </c:extLst>
            </c:dLbl>
            <c:dLbl>
              <c:idx val="1"/>
              <c:layout>
                <c:manualLayout>
                  <c:x val="-4.6542803273234054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E97-4DF8-B898-FE79B7F646A1}"/>
                </c:ext>
              </c:extLst>
            </c:dLbl>
            <c:dLbl>
              <c:idx val="2"/>
              <c:layout>
                <c:manualLayout>
                  <c:x val="1.714734857434938E-2"/>
                  <c:y val="-0.23991164372697496"/>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CE97-4DF8-B898-FE79B7F646A1}"/>
                </c:ext>
              </c:extLst>
            </c:dLbl>
            <c:spPr>
              <a:noFill/>
              <a:ln>
                <a:noFill/>
              </a:ln>
              <a:effectLst/>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Planilha1!$A$418:$A$420</c:f>
              <c:strCache>
                <c:ptCount val="3"/>
                <c:pt idx="0">
                  <c:v>Sim</c:v>
                </c:pt>
                <c:pt idx="1">
                  <c:v>Não</c:v>
                </c:pt>
                <c:pt idx="2">
                  <c:v>Não sei/não responde</c:v>
                </c:pt>
              </c:strCache>
            </c:strRef>
          </c:cat>
          <c:val>
            <c:numRef>
              <c:f>Planilha1!$B$418:$B$420</c:f>
              <c:numCache>
                <c:formatCode>0.0%</c:formatCode>
                <c:ptCount val="3"/>
                <c:pt idx="0">
                  <c:v>0.99199999999999999</c:v>
                </c:pt>
                <c:pt idx="1">
                  <c:v>3.0000000000000001E-3</c:v>
                </c:pt>
                <c:pt idx="2">
                  <c:v>5.0000000000000001E-3</c:v>
                </c:pt>
              </c:numCache>
            </c:numRef>
          </c:val>
          <c:extLst>
            <c:ext xmlns:c16="http://schemas.microsoft.com/office/drawing/2014/chart" uri="{C3380CC4-5D6E-409C-BE32-E72D297353CC}">
              <c16:uniqueId val="{00000000-D752-41D8-A76A-BCBD5C9562DE}"/>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pt-BR" sz="1800" b="1" dirty="0">
                <a:solidFill>
                  <a:schemeClr val="bg1">
                    <a:lumMod val="50000"/>
                  </a:schemeClr>
                </a:solidFill>
              </a:rPr>
              <a:t>Indicaria</a:t>
            </a:r>
            <a:r>
              <a:rPr lang="pt-BR" sz="1800" b="1" baseline="0" dirty="0">
                <a:solidFill>
                  <a:schemeClr val="bg1">
                    <a:lumMod val="50000"/>
                  </a:schemeClr>
                </a:solidFill>
              </a:rPr>
              <a:t> Caraguatatuba </a:t>
            </a:r>
            <a:r>
              <a:rPr lang="pt-BR" sz="1800" b="1" baseline="0" dirty="0" err="1">
                <a:solidFill>
                  <a:schemeClr val="bg1">
                    <a:lumMod val="50000"/>
                  </a:schemeClr>
                </a:solidFill>
              </a:rPr>
              <a:t>aOS</a:t>
            </a:r>
            <a:r>
              <a:rPr lang="pt-BR" sz="1800" b="1" baseline="0" dirty="0">
                <a:solidFill>
                  <a:schemeClr val="bg1">
                    <a:lumMod val="50000"/>
                  </a:schemeClr>
                </a:solidFill>
              </a:rPr>
              <a:t> amigos/parentes?</a:t>
            </a:r>
            <a:endParaRPr lang="pt-BR" sz="1800" b="1" dirty="0">
              <a:solidFill>
                <a:schemeClr val="bg1">
                  <a:lumMod val="50000"/>
                </a:schemeClr>
              </a:solidFill>
            </a:endParaRP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pt-BR"/>
        </a:p>
      </c:txPr>
    </c:title>
    <c:autoTitleDeleted val="0"/>
    <c:view3D>
      <c:rotX val="30"/>
      <c:rotY val="10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7848110459672142"/>
          <c:w val="0.9288919321628516"/>
          <c:h val="0.76289036532947785"/>
        </c:manualLayout>
      </c:layout>
      <c:pie3DChart>
        <c:varyColors val="1"/>
        <c:ser>
          <c:idx val="0"/>
          <c:order val="0"/>
          <c:explosion val="27"/>
          <c:dPt>
            <c:idx val="0"/>
            <c:bubble3D val="0"/>
            <c:explosion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C61-43C2-8426-4FC1139EEE0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C61-43C2-8426-4FC1139EEE0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C61-43C2-8426-4FC1139EEE03}"/>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61-43C2-8426-4FC1139EEE03}"/>
                </c:ext>
              </c:extLst>
            </c:dLbl>
            <c:dLbl>
              <c:idx val="1"/>
              <c:layout>
                <c:manualLayout>
                  <c:x val="4.7741871498209368E-2"/>
                  <c:y val="-0.23991164372697499"/>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1C61-43C2-8426-4FC1139EEE03}"/>
                </c:ext>
              </c:extLst>
            </c:dLbl>
            <c:dLbl>
              <c:idx val="2"/>
              <c:layout>
                <c:manualLayout>
                  <c:x val="1.6268891328329906E-2"/>
                  <c:y val="4.550048415511594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1C61-43C2-8426-4FC1139EEE03}"/>
                </c:ext>
              </c:extLst>
            </c:dLbl>
            <c:spPr>
              <a:noFill/>
              <a:ln>
                <a:noFill/>
              </a:ln>
              <a:effectLst/>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Planilha1!$A$424:$A$426</c:f>
              <c:strCache>
                <c:ptCount val="3"/>
                <c:pt idx="0">
                  <c:v>Sim</c:v>
                </c:pt>
                <c:pt idx="1">
                  <c:v>Não</c:v>
                </c:pt>
                <c:pt idx="2">
                  <c:v>Não sei/não responde</c:v>
                </c:pt>
              </c:strCache>
            </c:strRef>
          </c:cat>
          <c:val>
            <c:numRef>
              <c:f>Planilha1!$B$424:$B$426</c:f>
              <c:numCache>
                <c:formatCode>0.0%</c:formatCode>
                <c:ptCount val="3"/>
                <c:pt idx="0">
                  <c:v>0.99299999999999999</c:v>
                </c:pt>
                <c:pt idx="1">
                  <c:v>2E-3</c:v>
                </c:pt>
                <c:pt idx="2">
                  <c:v>5.0000000000000001E-3</c:v>
                </c:pt>
              </c:numCache>
            </c:numRef>
          </c:val>
          <c:extLst>
            <c:ext xmlns:c16="http://schemas.microsoft.com/office/drawing/2014/chart" uri="{C3380CC4-5D6E-409C-BE32-E72D297353CC}">
              <c16:uniqueId val="{00000006-1C61-43C2-8426-4FC1139EEE03}"/>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F35-4CB8-A846-FB0FB8035863}"/>
              </c:ext>
            </c:extLst>
          </c:dPt>
          <c:dPt>
            <c:idx val="1"/>
            <c:bubble3D val="0"/>
            <c:explosion val="19"/>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F35-4CB8-A846-FB0FB803586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F35-4CB8-A846-FB0FB8035863}"/>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F35-4CB8-A846-FB0FB8035863}"/>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F35-4CB8-A846-FB0FB8035863}"/>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F35-4CB8-A846-FB0FB8035863}"/>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35-4CB8-A846-FB0FB8035863}"/>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35-4CB8-A846-FB0FB8035863}"/>
                </c:ext>
              </c:extLst>
            </c:dLbl>
            <c:dLbl>
              <c:idx val="2"/>
              <c:layout>
                <c:manualLayout>
                  <c:x val="-3.6008518837133623E-2"/>
                  <c:y val="-1.778106330758579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2F35-4CB8-A846-FB0FB8035863}"/>
                </c:ext>
              </c:extLst>
            </c:dLbl>
            <c:dLbl>
              <c:idx val="3"/>
              <c:layout>
                <c:manualLayout>
                  <c:x val="-4.9102525687000397E-3"/>
                  <c:y val="-8.890531653792896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2F35-4CB8-A846-FB0FB8035863}"/>
                </c:ext>
              </c:extLst>
            </c:dLbl>
            <c:dLbl>
              <c:idx val="4"/>
              <c:layout>
                <c:manualLayout>
                  <c:x val="0.15549133134216797"/>
                  <c:y val="-8.636516463684529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2F35-4CB8-A846-FB0FB8035863}"/>
                </c:ext>
              </c:extLst>
            </c:dLbl>
            <c:dLbl>
              <c:idx val="5"/>
              <c:layout>
                <c:manualLayout>
                  <c:x val="0.28152114727213562"/>
                  <c:y val="-2.286136710975316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2F35-4CB8-A846-FB0FB8035863}"/>
                </c:ext>
              </c:extLst>
            </c:dLbl>
            <c:spPr>
              <a:noFill/>
              <a:ln>
                <a:noFill/>
              </a:ln>
              <a:effectLst/>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Planilha1!$A$88:$A$93</c:f>
              <c:strCache>
                <c:ptCount val="6"/>
                <c:pt idx="0">
                  <c:v>Solteiro</c:v>
                </c:pt>
                <c:pt idx="1">
                  <c:v>Casado</c:v>
                </c:pt>
                <c:pt idx="2">
                  <c:v>Divorciado</c:v>
                </c:pt>
                <c:pt idx="3">
                  <c:v>Viúvo</c:v>
                </c:pt>
                <c:pt idx="4">
                  <c:v>Amasiado</c:v>
                </c:pt>
                <c:pt idx="5">
                  <c:v>Não sabe/ Não respondeu</c:v>
                </c:pt>
              </c:strCache>
            </c:strRef>
          </c:cat>
          <c:val>
            <c:numRef>
              <c:f>Planilha1!$B$88:$B$93</c:f>
              <c:numCache>
                <c:formatCode>0.00%</c:formatCode>
                <c:ptCount val="6"/>
                <c:pt idx="0">
                  <c:v>0.317</c:v>
                </c:pt>
                <c:pt idx="1">
                  <c:v>0.59699999999999998</c:v>
                </c:pt>
                <c:pt idx="2">
                  <c:v>3.7999999999999999E-2</c:v>
                </c:pt>
                <c:pt idx="3">
                  <c:v>0.02</c:v>
                </c:pt>
                <c:pt idx="4">
                  <c:v>1.4999999999999999E-2</c:v>
                </c:pt>
                <c:pt idx="5">
                  <c:v>1.2999999999999999E-2</c:v>
                </c:pt>
              </c:numCache>
            </c:numRef>
          </c:val>
          <c:extLst>
            <c:ext xmlns:c16="http://schemas.microsoft.com/office/drawing/2014/chart" uri="{C3380CC4-5D6E-409C-BE32-E72D297353CC}">
              <c16:uniqueId val="{0000000C-2F35-4CB8-A846-FB0FB8035863}"/>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1FA-4E62-BFB2-FA8FB89A1790}"/>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1FA-4E62-BFB2-FA8FB89A1790}"/>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1FA-4E62-BFB2-FA8FB89A1790}"/>
              </c:ext>
            </c:extLst>
          </c:dPt>
          <c:dPt>
            <c:idx val="3"/>
            <c:bubble3D val="0"/>
            <c:explosion val="15"/>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11FA-4E62-BFB2-FA8FB89A1790}"/>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11FA-4E62-BFB2-FA8FB89A1790}"/>
              </c:ext>
            </c:extLst>
          </c:dPt>
          <c:dLbls>
            <c:dLbl>
              <c:idx val="0"/>
              <c:layout>
                <c:manualLayout>
                  <c:x val="0.10001045984097276"/>
                  <c:y val="-4.4519435479536254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11FA-4E62-BFB2-FA8FB89A1790}"/>
                </c:ext>
              </c:extLst>
            </c:dLbl>
            <c:dLbl>
              <c:idx val="1"/>
              <c:layout>
                <c:manualLayout>
                  <c:x val="0"/>
                  <c:y val="-9.794275805497980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11FA-4E62-BFB2-FA8FB89A179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FA-4E62-BFB2-FA8FB89A179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FA-4E62-BFB2-FA8FB89A179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pt-BR"/>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FA-4E62-BFB2-FA8FB89A1790}"/>
                </c:ext>
              </c:extLst>
            </c:dLbl>
            <c:spPr>
              <a:noFill/>
              <a:ln>
                <a:noFill/>
              </a:ln>
              <a:effectLst/>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Planilha1!$A$97:$A$101</c:f>
              <c:strCache>
                <c:ptCount val="5"/>
                <c:pt idx="0">
                  <c:v>Fundamental</c:v>
                </c:pt>
                <c:pt idx="1">
                  <c:v>Ensino Médio</c:v>
                </c:pt>
                <c:pt idx="2">
                  <c:v>Técnico</c:v>
                </c:pt>
                <c:pt idx="3">
                  <c:v>Superior</c:v>
                </c:pt>
                <c:pt idx="4">
                  <c:v>Não sabe/ Não respondeu</c:v>
                </c:pt>
              </c:strCache>
            </c:strRef>
          </c:cat>
          <c:val>
            <c:numRef>
              <c:f>Planilha1!$B$97:$B$101</c:f>
              <c:numCache>
                <c:formatCode>0.00%</c:formatCode>
                <c:ptCount val="5"/>
                <c:pt idx="0">
                  <c:v>5.1999999999999998E-2</c:v>
                </c:pt>
                <c:pt idx="1">
                  <c:v>0.40300000000000002</c:v>
                </c:pt>
                <c:pt idx="2">
                  <c:v>3.6999999999999998E-2</c:v>
                </c:pt>
                <c:pt idx="3">
                  <c:v>0.50700000000000001</c:v>
                </c:pt>
                <c:pt idx="4">
                  <c:v>2E-3</c:v>
                </c:pt>
              </c:numCache>
            </c:numRef>
          </c:val>
          <c:extLst>
            <c:ext xmlns:c16="http://schemas.microsoft.com/office/drawing/2014/chart" uri="{C3380CC4-5D6E-409C-BE32-E72D297353CC}">
              <c16:uniqueId val="{0000000A-11FA-4E62-BFB2-FA8FB89A1790}"/>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Pt>
            <c:idx val="0"/>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1-5653-4FB3-8757-96D3EB6F4C92}"/>
              </c:ext>
            </c:extLst>
          </c:dPt>
          <c:dPt>
            <c:idx val="1"/>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3-5653-4FB3-8757-96D3EB6F4C92}"/>
              </c:ext>
            </c:extLst>
          </c:dPt>
          <c:dPt>
            <c:idx val="2"/>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5-5653-4FB3-8757-96D3EB6F4C92}"/>
              </c:ext>
            </c:extLst>
          </c:dPt>
          <c:dPt>
            <c:idx val="3"/>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7-5653-4FB3-8757-96D3EB6F4C92}"/>
              </c:ext>
            </c:extLst>
          </c:dPt>
          <c:dPt>
            <c:idx val="4"/>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9-5653-4FB3-8757-96D3EB6F4C92}"/>
              </c:ext>
            </c:extLst>
          </c:dPt>
          <c:dPt>
            <c:idx val="5"/>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B-5653-4FB3-8757-96D3EB6F4C9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Planilha1!$A$487:$A$492</c:f>
              <c:strCache>
                <c:ptCount val="6"/>
                <c:pt idx="0">
                  <c:v>Não resposta</c:v>
                </c:pt>
                <c:pt idx="1">
                  <c:v>Até R$ 1874,00</c:v>
                </c:pt>
                <c:pt idx="2">
                  <c:v>De R$ 1874,01 a R$ 3.748,00</c:v>
                </c:pt>
                <c:pt idx="3">
                  <c:v>De R$ 3.748,01 a R$ 9.370,00</c:v>
                </c:pt>
                <c:pt idx="4">
                  <c:v>De R$ 9.370,01 a R$ 18.740,00</c:v>
                </c:pt>
                <c:pt idx="5">
                  <c:v>Acima de R$ 18.740,01</c:v>
                </c:pt>
              </c:strCache>
            </c:strRef>
          </c:cat>
          <c:val>
            <c:numRef>
              <c:f>Planilha1!$B$487:$B$492</c:f>
              <c:numCache>
                <c:formatCode>0.00%</c:formatCode>
                <c:ptCount val="6"/>
                <c:pt idx="0">
                  <c:v>0.20300000000000001</c:v>
                </c:pt>
                <c:pt idx="1">
                  <c:v>8.2000000000000003E-2</c:v>
                </c:pt>
                <c:pt idx="2">
                  <c:v>0.26500000000000001</c:v>
                </c:pt>
                <c:pt idx="3">
                  <c:v>0.30199999999999999</c:v>
                </c:pt>
                <c:pt idx="4">
                  <c:v>0.112</c:v>
                </c:pt>
                <c:pt idx="5">
                  <c:v>3.6999999999999998E-2</c:v>
                </c:pt>
              </c:numCache>
            </c:numRef>
          </c:val>
          <c:extLst>
            <c:ext xmlns:c16="http://schemas.microsoft.com/office/drawing/2014/chart" uri="{C3380CC4-5D6E-409C-BE32-E72D297353CC}">
              <c16:uniqueId val="{0000000C-5653-4FB3-8757-96D3EB6F4C92}"/>
            </c:ext>
          </c:extLst>
        </c:ser>
        <c:dLbls>
          <c:showLegendKey val="0"/>
          <c:showVal val="0"/>
          <c:showCatName val="0"/>
          <c:showSerName val="0"/>
          <c:showPercent val="0"/>
          <c:showBubbleSize val="0"/>
        </c:dLbls>
        <c:gapWidth val="65"/>
        <c:shape val="box"/>
        <c:axId val="355177616"/>
        <c:axId val="355188440"/>
        <c:axId val="0"/>
      </c:bar3DChart>
      <c:catAx>
        <c:axId val="3551776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pt-BR"/>
          </a:p>
        </c:txPr>
        <c:crossAx val="355188440"/>
        <c:crosses val="autoZero"/>
        <c:auto val="1"/>
        <c:lblAlgn val="ctr"/>
        <c:lblOffset val="100"/>
        <c:noMultiLvlLbl val="0"/>
      </c:catAx>
      <c:valAx>
        <c:axId val="355188440"/>
        <c:scaling>
          <c:orientation val="minMax"/>
        </c:scaling>
        <c:delete val="1"/>
        <c:axPos val="l"/>
        <c:numFmt formatCode="0.00%" sourceLinked="1"/>
        <c:majorTickMark val="none"/>
        <c:minorTickMark val="none"/>
        <c:tickLblPos val="nextTo"/>
        <c:crossAx val="355177616"/>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Planilha1!$A$106:$A$133</c:f>
              <c:strCache>
                <c:ptCount val="28"/>
                <c:pt idx="0">
                  <c:v>Aposentado</c:v>
                </c:pt>
                <c:pt idx="1">
                  <c:v>Professor</c:v>
                </c:pt>
                <c:pt idx="2">
                  <c:v>Dona de casa</c:v>
                </c:pt>
                <c:pt idx="3">
                  <c:v>Comerciante</c:v>
                </c:pt>
                <c:pt idx="4">
                  <c:v>Empresário</c:v>
                </c:pt>
                <c:pt idx="5">
                  <c:v>Administrador</c:v>
                </c:pt>
                <c:pt idx="6">
                  <c:v>Engenheiro</c:v>
                </c:pt>
                <c:pt idx="7">
                  <c:v>Advogado</c:v>
                </c:pt>
                <c:pt idx="8">
                  <c:v>Autonomo</c:v>
                </c:pt>
                <c:pt idx="9">
                  <c:v>Motorista</c:v>
                </c:pt>
                <c:pt idx="10">
                  <c:v>Não resposta</c:v>
                </c:pt>
                <c:pt idx="11">
                  <c:v>Analista de sistema</c:v>
                </c:pt>
                <c:pt idx="12">
                  <c:v>Estudante</c:v>
                </c:pt>
                <c:pt idx="13">
                  <c:v>Funcionário Público</c:v>
                </c:pt>
                <c:pt idx="14">
                  <c:v>Contador </c:v>
                </c:pt>
                <c:pt idx="15">
                  <c:v>Mecânico</c:v>
                </c:pt>
                <c:pt idx="16">
                  <c:v>Dentista</c:v>
                </c:pt>
                <c:pt idx="17">
                  <c:v>Pedagoga</c:v>
                </c:pt>
                <c:pt idx="18">
                  <c:v>Vendedor</c:v>
                </c:pt>
                <c:pt idx="19">
                  <c:v>Bancário</c:v>
                </c:pt>
                <c:pt idx="20">
                  <c:v>Desempregado</c:v>
                </c:pt>
                <c:pt idx="21">
                  <c:v>Enfermeira</c:v>
                </c:pt>
                <c:pt idx="22">
                  <c:v>Eletricista</c:v>
                </c:pt>
                <c:pt idx="23">
                  <c:v>Estagiario</c:v>
                </c:pt>
                <c:pt idx="24">
                  <c:v>Metalurgico</c:v>
                </c:pt>
                <c:pt idx="25">
                  <c:v>Tecnica de enfermagem</c:v>
                </c:pt>
                <c:pt idx="26">
                  <c:v>Vendedora</c:v>
                </c:pt>
                <c:pt idx="27">
                  <c:v>Outros</c:v>
                </c:pt>
              </c:strCache>
            </c:strRef>
          </c:cat>
          <c:val>
            <c:numRef>
              <c:f>Planilha1!$B$106:$B$133</c:f>
              <c:numCache>
                <c:formatCode>0.0%</c:formatCode>
                <c:ptCount val="28"/>
                <c:pt idx="0">
                  <c:v>9.5000000000000001E-2</c:v>
                </c:pt>
                <c:pt idx="1">
                  <c:v>8.5999999999999993E-2</c:v>
                </c:pt>
                <c:pt idx="2">
                  <c:v>8.3000000000000004E-2</c:v>
                </c:pt>
                <c:pt idx="3">
                  <c:v>4.2999999999999997E-2</c:v>
                </c:pt>
                <c:pt idx="4">
                  <c:v>4.2999999999999997E-2</c:v>
                </c:pt>
                <c:pt idx="5">
                  <c:v>0.04</c:v>
                </c:pt>
                <c:pt idx="6">
                  <c:v>3.5999999999999997E-2</c:v>
                </c:pt>
                <c:pt idx="7">
                  <c:v>2.9000000000000001E-2</c:v>
                </c:pt>
                <c:pt idx="8">
                  <c:v>2.9000000000000001E-2</c:v>
                </c:pt>
                <c:pt idx="9">
                  <c:v>2.5999999999999999E-2</c:v>
                </c:pt>
                <c:pt idx="10">
                  <c:v>8.1000000000000003E-2</c:v>
                </c:pt>
                <c:pt idx="11">
                  <c:v>2.4E-2</c:v>
                </c:pt>
                <c:pt idx="12">
                  <c:v>2.4E-2</c:v>
                </c:pt>
                <c:pt idx="13">
                  <c:v>2.4E-2</c:v>
                </c:pt>
                <c:pt idx="14">
                  <c:v>2.1000000000000001E-2</c:v>
                </c:pt>
                <c:pt idx="15">
                  <c:v>1.9E-2</c:v>
                </c:pt>
                <c:pt idx="16">
                  <c:v>1.7000000000000001E-2</c:v>
                </c:pt>
                <c:pt idx="17">
                  <c:v>1.7000000000000001E-2</c:v>
                </c:pt>
                <c:pt idx="18">
                  <c:v>1.7000000000000001E-2</c:v>
                </c:pt>
                <c:pt idx="19">
                  <c:v>1.4E-2</c:v>
                </c:pt>
                <c:pt idx="20">
                  <c:v>1.4E-2</c:v>
                </c:pt>
                <c:pt idx="21">
                  <c:v>1.4E-2</c:v>
                </c:pt>
                <c:pt idx="22">
                  <c:v>1.2E-2</c:v>
                </c:pt>
                <c:pt idx="23">
                  <c:v>1.2E-2</c:v>
                </c:pt>
                <c:pt idx="24">
                  <c:v>1.2E-2</c:v>
                </c:pt>
                <c:pt idx="25">
                  <c:v>1.2E-2</c:v>
                </c:pt>
                <c:pt idx="26">
                  <c:v>1.2E-2</c:v>
                </c:pt>
                <c:pt idx="27">
                  <c:v>0.15100000000000005</c:v>
                </c:pt>
              </c:numCache>
            </c:numRef>
          </c:val>
          <c:extLst>
            <c:ext xmlns:c16="http://schemas.microsoft.com/office/drawing/2014/chart" uri="{C3380CC4-5D6E-409C-BE32-E72D297353CC}">
              <c16:uniqueId val="{00000000-F053-4C7C-9605-4417A33257B6}"/>
            </c:ext>
          </c:extLst>
        </c:ser>
        <c:dLbls>
          <c:showLegendKey val="0"/>
          <c:showVal val="1"/>
          <c:showCatName val="0"/>
          <c:showSerName val="0"/>
          <c:showPercent val="0"/>
          <c:showBubbleSize val="0"/>
        </c:dLbls>
        <c:gapWidth val="203"/>
        <c:gapDepth val="136"/>
        <c:shape val="box"/>
        <c:axId val="478212720"/>
        <c:axId val="478216656"/>
        <c:axId val="0"/>
      </c:bar3DChart>
      <c:catAx>
        <c:axId val="4782127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0" i="0" u="none" strike="noStrike" kern="1200" cap="all" baseline="0">
                <a:solidFill>
                  <a:schemeClr val="dk1">
                    <a:lumMod val="75000"/>
                    <a:lumOff val="25000"/>
                  </a:schemeClr>
                </a:solidFill>
                <a:latin typeface="+mn-lt"/>
                <a:ea typeface="+mn-ea"/>
                <a:cs typeface="+mn-cs"/>
              </a:defRPr>
            </a:pPr>
            <a:endParaRPr lang="pt-BR"/>
          </a:p>
        </c:txPr>
        <c:crossAx val="478216656"/>
        <c:crosses val="autoZero"/>
        <c:auto val="1"/>
        <c:lblAlgn val="ctr"/>
        <c:lblOffset val="100"/>
        <c:noMultiLvlLbl val="0"/>
      </c:catAx>
      <c:valAx>
        <c:axId val="478216656"/>
        <c:scaling>
          <c:orientation val="minMax"/>
        </c:scaling>
        <c:delete val="1"/>
        <c:axPos val="l"/>
        <c:numFmt formatCode="0.0%" sourceLinked="1"/>
        <c:majorTickMark val="none"/>
        <c:minorTickMark val="none"/>
        <c:tickLblPos val="nextTo"/>
        <c:crossAx val="47821272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Planilha1!$A$21:$A$31</c:f>
              <c:strCache>
                <c:ptCount val="11"/>
                <c:pt idx="0">
                  <c:v>SP</c:v>
                </c:pt>
                <c:pt idx="1">
                  <c:v>São José dos Campos</c:v>
                </c:pt>
                <c:pt idx="2">
                  <c:v>Guarulhos</c:v>
                </c:pt>
                <c:pt idx="3">
                  <c:v>Caçapava</c:v>
                </c:pt>
                <c:pt idx="4">
                  <c:v>Jacareí</c:v>
                </c:pt>
                <c:pt idx="5">
                  <c:v>Campinas</c:v>
                </c:pt>
                <c:pt idx="6">
                  <c:v>Jundiaí</c:v>
                </c:pt>
                <c:pt idx="7">
                  <c:v>Osasco</c:v>
                </c:pt>
                <c:pt idx="8">
                  <c:v>Taubaté</c:v>
                </c:pt>
                <c:pt idx="9">
                  <c:v>Santo André</c:v>
                </c:pt>
                <c:pt idx="10">
                  <c:v>Outros</c:v>
                </c:pt>
              </c:strCache>
            </c:strRef>
          </c:cat>
          <c:val>
            <c:numRef>
              <c:f>Planilha1!$B$21:$B$31</c:f>
              <c:numCache>
                <c:formatCode>0.0%</c:formatCode>
                <c:ptCount val="11"/>
                <c:pt idx="0">
                  <c:v>0.317</c:v>
                </c:pt>
                <c:pt idx="1">
                  <c:v>0.214</c:v>
                </c:pt>
                <c:pt idx="2">
                  <c:v>7.2999999999999995E-2</c:v>
                </c:pt>
                <c:pt idx="3">
                  <c:v>4.4999999999999998E-2</c:v>
                </c:pt>
                <c:pt idx="4">
                  <c:v>4.4999999999999998E-2</c:v>
                </c:pt>
                <c:pt idx="5">
                  <c:v>3.9E-2</c:v>
                </c:pt>
                <c:pt idx="6">
                  <c:v>1.7000000000000001E-2</c:v>
                </c:pt>
                <c:pt idx="7">
                  <c:v>1.4999999999999999E-2</c:v>
                </c:pt>
                <c:pt idx="8">
                  <c:v>1.4999999999999999E-2</c:v>
                </c:pt>
                <c:pt idx="9">
                  <c:v>1.2999999999999999E-2</c:v>
                </c:pt>
                <c:pt idx="10">
                  <c:v>0.21400000000000011</c:v>
                </c:pt>
              </c:numCache>
            </c:numRef>
          </c:val>
          <c:extLst>
            <c:ext xmlns:c16="http://schemas.microsoft.com/office/drawing/2014/chart" uri="{C3380CC4-5D6E-409C-BE32-E72D297353CC}">
              <c16:uniqueId val="{00000000-F1E0-4646-A46C-1A3340B7878C}"/>
            </c:ext>
          </c:extLst>
        </c:ser>
        <c:dLbls>
          <c:showLegendKey val="0"/>
          <c:showVal val="1"/>
          <c:showCatName val="0"/>
          <c:showSerName val="0"/>
          <c:showPercent val="0"/>
          <c:showBubbleSize val="0"/>
        </c:dLbls>
        <c:gapWidth val="188"/>
        <c:gapDepth val="14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4"/>
              <c:layout>
                <c:manualLayout>
                  <c:x val="-4.4078511812260246E-3"/>
                  <c:y val="-2.516619763523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32-4C69-892F-467B676D68AF}"/>
                </c:ext>
              </c:extLst>
            </c:dLbl>
            <c:dLbl>
              <c:idx val="5"/>
              <c:layout>
                <c:manualLayout>
                  <c:x val="-8.0809671468923222E-17"/>
                  <c:y val="-3.3554930180314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32-4C69-892F-467B676D68AF}"/>
                </c:ext>
              </c:extLst>
            </c:dLbl>
            <c:dLbl>
              <c:idx val="6"/>
              <c:layout>
                <c:manualLayout>
                  <c:x val="-2.2039255906131741E-3"/>
                  <c:y val="-2.09718313626967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32-4C69-892F-467B676D68AF}"/>
                </c:ext>
              </c:extLst>
            </c:dLbl>
            <c:dLbl>
              <c:idx val="7"/>
              <c:layout>
                <c:manualLayout>
                  <c:x val="-4.4078511812260246E-3"/>
                  <c:y val="-2.516619763523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32-4C69-892F-467B676D68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Planilha1!$A$157:$A$164</c:f>
              <c:strCache>
                <c:ptCount val="8"/>
                <c:pt idx="0">
                  <c:v>Não resposta</c:v>
                </c:pt>
                <c:pt idx="1">
                  <c:v>restaurantes</c:v>
                </c:pt>
                <c:pt idx="2">
                  <c:v>estacionamento</c:v>
                </c:pt>
                <c:pt idx="3">
                  <c:v>banheiros/fraldarios publicos</c:v>
                </c:pt>
                <c:pt idx="4">
                  <c:v>taxi</c:v>
                </c:pt>
                <c:pt idx="5">
                  <c:v>locação de veiculos</c:v>
                </c:pt>
                <c:pt idx="6">
                  <c:v>guia de turismo</c:v>
                </c:pt>
                <c:pt idx="7">
                  <c:v>passeios guiados</c:v>
                </c:pt>
              </c:strCache>
            </c:strRef>
          </c:cat>
          <c:val>
            <c:numRef>
              <c:f>Planilha1!$B$157:$B$164</c:f>
              <c:numCache>
                <c:formatCode>0.0%</c:formatCode>
                <c:ptCount val="8"/>
                <c:pt idx="0">
                  <c:v>6.2E-2</c:v>
                </c:pt>
                <c:pt idx="1">
                  <c:v>0.42399999999999999</c:v>
                </c:pt>
                <c:pt idx="2">
                  <c:v>0.23300000000000001</c:v>
                </c:pt>
                <c:pt idx="3">
                  <c:v>0.159</c:v>
                </c:pt>
                <c:pt idx="4">
                  <c:v>3.5000000000000003E-2</c:v>
                </c:pt>
                <c:pt idx="5">
                  <c:v>3.3000000000000002E-2</c:v>
                </c:pt>
                <c:pt idx="6">
                  <c:v>2.8000000000000001E-2</c:v>
                </c:pt>
                <c:pt idx="7">
                  <c:v>2.5000000000000001E-2</c:v>
                </c:pt>
              </c:numCache>
            </c:numRef>
          </c:val>
          <c:extLst>
            <c:ext xmlns:c16="http://schemas.microsoft.com/office/drawing/2014/chart" uri="{C3380CC4-5D6E-409C-BE32-E72D297353CC}">
              <c16:uniqueId val="{00000000-F1E0-4646-A46C-1A3340B7878C}"/>
            </c:ext>
          </c:extLst>
        </c:ser>
        <c:dLbls>
          <c:showLegendKey val="0"/>
          <c:showVal val="1"/>
          <c:showCatName val="0"/>
          <c:showSerName val="0"/>
          <c:showPercent val="0"/>
          <c:showBubbleSize val="0"/>
        </c:dLbls>
        <c:gapWidth val="138"/>
        <c:gapDepth val="70"/>
        <c:shape val="box"/>
        <c:axId val="481511512"/>
        <c:axId val="481507248"/>
        <c:axId val="0"/>
      </c:bar3DChart>
      <c:catAx>
        <c:axId val="4815115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81507248"/>
        <c:crosses val="autoZero"/>
        <c:auto val="1"/>
        <c:lblAlgn val="ctr"/>
        <c:lblOffset val="100"/>
        <c:noMultiLvlLbl val="0"/>
      </c:catAx>
      <c:valAx>
        <c:axId val="481507248"/>
        <c:scaling>
          <c:orientation val="minMax"/>
        </c:scaling>
        <c:delete val="1"/>
        <c:axPos val="l"/>
        <c:numFmt formatCode="0.0%" sourceLinked="1"/>
        <c:majorTickMark val="none"/>
        <c:minorTickMark val="none"/>
        <c:tickLblPos val="nextTo"/>
        <c:crossAx val="481511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Reversed" id="25">
  <a:schemeClr val="accent5"/>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12.xml><?xml version="1.0" encoding="utf-8"?>
<cs:colorStyle xmlns:cs="http://schemas.microsoft.com/office/drawing/2012/chartStyle" xmlns:a="http://schemas.openxmlformats.org/drawingml/2006/main" meth="withinLinear" id="18">
  <a:schemeClr val="accent5"/>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8">
  <a:schemeClr val="accent5"/>
</cs:colorStyle>
</file>

<file path=ppt/charts/colors15.xml><?xml version="1.0" encoding="utf-8"?>
<cs:colorStyle xmlns:cs="http://schemas.microsoft.com/office/drawing/2012/chartStyle" xmlns:a="http://schemas.openxmlformats.org/drawingml/2006/main" meth="withinLinear" id="18">
  <a:schemeClr val="accent5"/>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 id="18">
  <a:schemeClr val="accent5"/>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 id="18">
  <a:schemeClr val="accent5"/>
</cs:colorStyle>
</file>

<file path=ppt/charts/colors23.xml><?xml version="1.0" encoding="utf-8"?>
<cs:colorStyle xmlns:cs="http://schemas.microsoft.com/office/drawing/2012/chartStyle" xmlns:a="http://schemas.openxmlformats.org/drawingml/2006/main" meth="withinLinear" id="18">
  <a:schemeClr val="accent5"/>
</cs:colorStyle>
</file>

<file path=ppt/charts/colors24.xml><?xml version="1.0" encoding="utf-8"?>
<cs:colorStyle xmlns:cs="http://schemas.microsoft.com/office/drawing/2012/chartStyle" xmlns:a="http://schemas.openxmlformats.org/drawingml/2006/main" meth="withinLinear" id="18">
  <a:schemeClr val="accent5"/>
</cs:colorStyle>
</file>

<file path=ppt/charts/colors25.xml><?xml version="1.0" encoding="utf-8"?>
<cs:colorStyle xmlns:cs="http://schemas.microsoft.com/office/drawing/2012/chartStyle" xmlns:a="http://schemas.openxmlformats.org/drawingml/2006/main" meth="withinLinear" id="18">
  <a:schemeClr val="accent5"/>
</cs:colorStyle>
</file>

<file path=ppt/charts/colors26.xml><?xml version="1.0" encoding="utf-8"?>
<cs:colorStyle xmlns:cs="http://schemas.microsoft.com/office/drawing/2012/chartStyle" xmlns:a="http://schemas.openxmlformats.org/drawingml/2006/main" meth="withinLinear" id="18">
  <a:schemeClr val="accent5"/>
</cs:colorStyle>
</file>

<file path=ppt/charts/colors27.xml><?xml version="1.0" encoding="utf-8"?>
<cs:colorStyle xmlns:cs="http://schemas.microsoft.com/office/drawing/2012/chartStyle" xmlns:a="http://schemas.openxmlformats.org/drawingml/2006/main" meth="withinLinear" id="18">
  <a:schemeClr val="accent5"/>
</cs:colorStyle>
</file>

<file path=ppt/charts/colors28.xml><?xml version="1.0" encoding="utf-8"?>
<cs:colorStyle xmlns:cs="http://schemas.microsoft.com/office/drawing/2012/chartStyle" xmlns:a="http://schemas.openxmlformats.org/drawingml/2006/main" meth="withinLinear" id="18">
  <a:schemeClr val="accent5"/>
</cs:colorStyle>
</file>

<file path=ppt/charts/colors29.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30.xml><?xml version="1.0" encoding="utf-8"?>
<cs:colorStyle xmlns:cs="http://schemas.microsoft.com/office/drawing/2012/chartStyle" xmlns:a="http://schemas.openxmlformats.org/drawingml/2006/main" meth="withinLinear" id="18">
  <a:schemeClr val="accent5"/>
</cs:colorStyle>
</file>

<file path=ppt/charts/colors31.xml><?xml version="1.0" encoding="utf-8"?>
<cs:colorStyle xmlns:cs="http://schemas.microsoft.com/office/drawing/2012/chartStyle" xmlns:a="http://schemas.openxmlformats.org/drawingml/2006/main" meth="withinLinear" id="18">
  <a:schemeClr val="accent5"/>
</cs:colorStyle>
</file>

<file path=ppt/charts/colors32.xml><?xml version="1.0" encoding="utf-8"?>
<cs:colorStyle xmlns:cs="http://schemas.microsoft.com/office/drawing/2012/chartStyle" xmlns:a="http://schemas.openxmlformats.org/drawingml/2006/main" meth="withinLinear" id="18">
  <a:schemeClr val="accent5"/>
</cs:colorStyle>
</file>

<file path=ppt/charts/colors33.xml><?xml version="1.0" encoding="utf-8"?>
<cs:colorStyle xmlns:cs="http://schemas.microsoft.com/office/drawing/2012/chartStyle" xmlns:a="http://schemas.openxmlformats.org/drawingml/2006/main" meth="withinLinear" id="18">
  <a:schemeClr val="accent5"/>
</cs:colorStyle>
</file>

<file path=ppt/charts/colors34.xml><?xml version="1.0" encoding="utf-8"?>
<cs:colorStyle xmlns:cs="http://schemas.microsoft.com/office/drawing/2012/chartStyle" xmlns:a="http://schemas.openxmlformats.org/drawingml/2006/main" meth="withinLinear" id="18">
  <a:schemeClr val="accent5"/>
</cs:colorStyle>
</file>

<file path=ppt/charts/colors35.xml><?xml version="1.0" encoding="utf-8"?>
<cs:colorStyle xmlns:cs="http://schemas.microsoft.com/office/drawing/2012/chartStyle" xmlns:a="http://schemas.openxmlformats.org/drawingml/2006/main" meth="withinLinear" id="18">
  <a:schemeClr val="accent5"/>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E66AFAC-726C-4414-AF76-4652FC8BE321}" type="datetimeFigureOut">
              <a:rPr lang="id-ID" smtClean="0"/>
              <a:t>14/07/2017</a:t>
            </a:fld>
            <a:endParaRPr lang="id-ID"/>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F74F299-B92C-46F6-A39C-FCC11F2CAAD4}" type="slidenum">
              <a:rPr lang="id-ID" smtClean="0"/>
              <a:t>‹nº›</a:t>
            </a:fld>
            <a:endParaRPr lang="id-ID"/>
          </a:p>
        </p:txBody>
      </p:sp>
    </p:spTree>
    <p:extLst>
      <p:ext uri="{BB962C8B-B14F-4D97-AF65-F5344CB8AC3E}">
        <p14:creationId xmlns:p14="http://schemas.microsoft.com/office/powerpoint/2010/main" val="304883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1"/>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 name="Group 1"/>
          <p:cNvGrpSpPr/>
          <p:nvPr userDrawn="1"/>
        </p:nvGrpSpPr>
        <p:grpSpPr>
          <a:xfrm>
            <a:off x="5859463" y="6252052"/>
            <a:ext cx="465137" cy="605948"/>
            <a:chOff x="5859463" y="6252052"/>
            <a:chExt cx="465137" cy="605948"/>
          </a:xfrm>
        </p:grpSpPr>
        <p:sp>
          <p:nvSpPr>
            <p:cNvPr id="4" name="Rectangle 3"/>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Isosceles Triangle 5"/>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TextBox 4"/>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37637338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10"/>
          </p:nvPr>
        </p:nvSpPr>
        <p:spPr>
          <a:xfrm>
            <a:off x="0" y="1718698"/>
            <a:ext cx="12192000" cy="3053718"/>
          </a:xfrm>
          <a:prstGeom prst="rect">
            <a:avLst/>
          </a:prstGeom>
        </p:spPr>
        <p:txBody>
          <a:bodyPr/>
          <a:lstStyle>
            <a:lvl1pPr>
              <a:defRPr sz="1800"/>
            </a:lvl1pPr>
          </a:lstStyle>
          <a:p>
            <a:endParaRPr lang="id-ID"/>
          </a:p>
        </p:txBody>
      </p:sp>
      <p:sp>
        <p:nvSpPr>
          <p:cNvPr id="10" name="Picture Placeholder 7"/>
          <p:cNvSpPr>
            <a:spLocks noGrp="1"/>
          </p:cNvSpPr>
          <p:nvPr>
            <p:ph type="pic" sz="quarter" idx="33"/>
          </p:nvPr>
        </p:nvSpPr>
        <p:spPr>
          <a:xfrm>
            <a:off x="7495721" y="2156511"/>
            <a:ext cx="3180502" cy="1766560"/>
          </a:xfrm>
          <a:prstGeom prst="rect">
            <a:avLst/>
          </a:prstGeom>
        </p:spPr>
        <p:txBody>
          <a:bodyPr/>
          <a:lstStyle>
            <a:lvl1pPr>
              <a:defRPr sz="1800"/>
            </a:lvl1pPr>
          </a:lstStyle>
          <a:p>
            <a:endParaRPr lang="id-ID"/>
          </a:p>
        </p:txBody>
      </p:sp>
      <p:sp>
        <p:nvSpPr>
          <p:cNvPr id="11" name="Picture Placeholder 7"/>
          <p:cNvSpPr>
            <a:spLocks noGrp="1"/>
          </p:cNvSpPr>
          <p:nvPr>
            <p:ph type="pic" sz="quarter" idx="34"/>
          </p:nvPr>
        </p:nvSpPr>
        <p:spPr>
          <a:xfrm>
            <a:off x="5804239" y="3143250"/>
            <a:ext cx="2502695" cy="1566863"/>
          </a:xfrm>
          <a:prstGeom prst="rect">
            <a:avLst/>
          </a:prstGeom>
        </p:spPr>
        <p:txBody>
          <a:bodyPr/>
          <a:lstStyle>
            <a:lvl1pPr>
              <a:defRPr sz="1800"/>
            </a:lvl1pPr>
          </a:lstStyle>
          <a:p>
            <a:endParaRPr lang="id-ID"/>
          </a:p>
        </p:txBody>
      </p:sp>
      <p:grpSp>
        <p:nvGrpSpPr>
          <p:cNvPr id="16" name="Group 6">
            <a:extLst>
              <a:ext uri="{FF2B5EF4-FFF2-40B4-BE49-F238E27FC236}">
                <a16:creationId xmlns:a16="http://schemas.microsoft.com/office/drawing/2014/main" id="{7F9795B3-2304-423A-833A-F5497566FDC4}"/>
              </a:ext>
            </a:extLst>
          </p:cNvPr>
          <p:cNvGrpSpPr/>
          <p:nvPr userDrawn="1"/>
        </p:nvGrpSpPr>
        <p:grpSpPr>
          <a:xfrm>
            <a:off x="5859463" y="6252052"/>
            <a:ext cx="465137" cy="605948"/>
            <a:chOff x="5859463" y="6252052"/>
            <a:chExt cx="465137" cy="605948"/>
          </a:xfrm>
        </p:grpSpPr>
        <p:sp>
          <p:nvSpPr>
            <p:cNvPr id="17" name="Rectangle 7">
              <a:extLst>
                <a:ext uri="{FF2B5EF4-FFF2-40B4-BE49-F238E27FC236}">
                  <a16:creationId xmlns:a16="http://schemas.microsoft.com/office/drawing/2014/main" id="{56558C4F-9E8F-4C4A-BBA3-CBD8997ED64B}"/>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Isosceles Triangle 8">
              <a:extLst>
                <a:ext uri="{FF2B5EF4-FFF2-40B4-BE49-F238E27FC236}">
                  <a16:creationId xmlns:a16="http://schemas.microsoft.com/office/drawing/2014/main" id="{3539A7B9-7083-4CBE-9841-120E9D0A620F}"/>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20" name="TextBox 9">
            <a:extLst>
              <a:ext uri="{FF2B5EF4-FFF2-40B4-BE49-F238E27FC236}">
                <a16:creationId xmlns:a16="http://schemas.microsoft.com/office/drawing/2014/main" id="{51F30CF3-4F48-4223-B4BC-B616DFD605F3}"/>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21770648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10"/>
          </p:nvPr>
        </p:nvSpPr>
        <p:spPr>
          <a:xfrm>
            <a:off x="1" y="2104373"/>
            <a:ext cx="3036093" cy="2918564"/>
          </a:xfrm>
          <a:prstGeom prst="rect">
            <a:avLst/>
          </a:prstGeom>
        </p:spPr>
        <p:txBody>
          <a:bodyPr/>
          <a:lstStyle>
            <a:lvl1pPr>
              <a:defRPr sz="1800"/>
            </a:lvl1pPr>
          </a:lstStyle>
          <a:p>
            <a:endParaRPr lang="id-ID"/>
          </a:p>
        </p:txBody>
      </p:sp>
      <p:sp>
        <p:nvSpPr>
          <p:cNvPr id="8" name="Picture Placeholder 7"/>
          <p:cNvSpPr>
            <a:spLocks noGrp="1"/>
          </p:cNvSpPr>
          <p:nvPr>
            <p:ph type="pic" sz="quarter" idx="33"/>
          </p:nvPr>
        </p:nvSpPr>
        <p:spPr>
          <a:xfrm>
            <a:off x="3036094" y="2104373"/>
            <a:ext cx="3064669" cy="2918564"/>
          </a:xfrm>
          <a:prstGeom prst="rect">
            <a:avLst/>
          </a:prstGeom>
        </p:spPr>
        <p:txBody>
          <a:bodyPr/>
          <a:lstStyle>
            <a:lvl1pPr>
              <a:defRPr sz="1800"/>
            </a:lvl1pPr>
          </a:lstStyle>
          <a:p>
            <a:endParaRPr lang="id-ID"/>
          </a:p>
        </p:txBody>
      </p:sp>
      <p:sp>
        <p:nvSpPr>
          <p:cNvPr id="9" name="Picture Placeholder 7"/>
          <p:cNvSpPr>
            <a:spLocks noGrp="1"/>
          </p:cNvSpPr>
          <p:nvPr>
            <p:ph type="pic" sz="quarter" idx="34"/>
          </p:nvPr>
        </p:nvSpPr>
        <p:spPr>
          <a:xfrm>
            <a:off x="6100763" y="2104373"/>
            <a:ext cx="3064670" cy="2918564"/>
          </a:xfrm>
          <a:prstGeom prst="rect">
            <a:avLst/>
          </a:prstGeom>
        </p:spPr>
        <p:txBody>
          <a:bodyPr/>
          <a:lstStyle>
            <a:lvl1pPr>
              <a:defRPr sz="1800"/>
            </a:lvl1pPr>
          </a:lstStyle>
          <a:p>
            <a:endParaRPr lang="id-ID"/>
          </a:p>
        </p:txBody>
      </p:sp>
      <p:sp>
        <p:nvSpPr>
          <p:cNvPr id="10" name="Picture Placeholder 7"/>
          <p:cNvSpPr>
            <a:spLocks noGrp="1"/>
          </p:cNvSpPr>
          <p:nvPr>
            <p:ph type="pic" sz="quarter" idx="35"/>
          </p:nvPr>
        </p:nvSpPr>
        <p:spPr>
          <a:xfrm>
            <a:off x="9165433" y="2104373"/>
            <a:ext cx="3026568" cy="2918564"/>
          </a:xfrm>
          <a:prstGeom prst="rect">
            <a:avLst/>
          </a:prstGeom>
        </p:spPr>
        <p:txBody>
          <a:bodyPr/>
          <a:lstStyle>
            <a:lvl1pPr>
              <a:defRPr sz="1800"/>
            </a:lvl1pPr>
          </a:lstStyle>
          <a:p>
            <a:endParaRPr lang="id-ID"/>
          </a:p>
        </p:txBody>
      </p:sp>
      <p:sp>
        <p:nvSpPr>
          <p:cNvPr id="2" name="Rectangle 1"/>
          <p:cNvSpPr/>
          <p:nvPr userDrawn="1"/>
        </p:nvSpPr>
        <p:spPr>
          <a:xfrm>
            <a:off x="0" y="1854200"/>
            <a:ext cx="3036094" cy="2501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p:cNvSpPr/>
          <p:nvPr userDrawn="1"/>
        </p:nvSpPr>
        <p:spPr>
          <a:xfrm>
            <a:off x="3031330" y="1854200"/>
            <a:ext cx="3069432" cy="2501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userDrawn="1"/>
        </p:nvSpPr>
        <p:spPr>
          <a:xfrm>
            <a:off x="6095999" y="1854200"/>
            <a:ext cx="3064670" cy="2501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userDrawn="1"/>
        </p:nvSpPr>
        <p:spPr>
          <a:xfrm>
            <a:off x="9160667" y="1854200"/>
            <a:ext cx="3036097" cy="2501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0" name="Group 6">
            <a:extLst>
              <a:ext uri="{FF2B5EF4-FFF2-40B4-BE49-F238E27FC236}">
                <a16:creationId xmlns:a16="http://schemas.microsoft.com/office/drawing/2014/main" id="{13EB1278-A176-40E9-AA91-748A4E1D302A}"/>
              </a:ext>
            </a:extLst>
          </p:cNvPr>
          <p:cNvGrpSpPr/>
          <p:nvPr userDrawn="1"/>
        </p:nvGrpSpPr>
        <p:grpSpPr>
          <a:xfrm>
            <a:off x="5859463" y="6252052"/>
            <a:ext cx="465137" cy="605948"/>
            <a:chOff x="5859463" y="6252052"/>
            <a:chExt cx="465137" cy="605948"/>
          </a:xfrm>
        </p:grpSpPr>
        <p:sp>
          <p:nvSpPr>
            <p:cNvPr id="21" name="Rectangle 7">
              <a:extLst>
                <a:ext uri="{FF2B5EF4-FFF2-40B4-BE49-F238E27FC236}">
                  <a16:creationId xmlns:a16="http://schemas.microsoft.com/office/drawing/2014/main" id="{8B872080-FAAD-4DF1-AF6D-9DA9F7D116D4}"/>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Isosceles Triangle 8">
              <a:extLst>
                <a:ext uri="{FF2B5EF4-FFF2-40B4-BE49-F238E27FC236}">
                  <a16:creationId xmlns:a16="http://schemas.microsoft.com/office/drawing/2014/main" id="{E7AB8CD8-8F3A-4438-9FC7-068FC9882652}"/>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23" name="TextBox 9">
            <a:extLst>
              <a:ext uri="{FF2B5EF4-FFF2-40B4-BE49-F238E27FC236}">
                <a16:creationId xmlns:a16="http://schemas.microsoft.com/office/drawing/2014/main" id="{F127CD8E-7C71-48AA-9EE6-45B05AB334EF}"/>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32048498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75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75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325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375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425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475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7" grpId="0"/>
      <p:bldP spid="8" grpId="0"/>
      <p:bldP spid="9" grpId="0"/>
      <p:bldP spid="10" grpId="0"/>
      <p:bldP spid="2" grpId="0" animBg="1"/>
      <p:bldP spid="12" grpId="0" animBg="1"/>
      <p:bldP spid="13" grpId="0" animBg="1"/>
      <p:bldP spid="14" grpId="0" animBg="1"/>
      <p:bldP spid="23"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7"/>
          <p:cNvSpPr>
            <a:spLocks noGrp="1"/>
          </p:cNvSpPr>
          <p:nvPr>
            <p:ph type="pic" sz="quarter" idx="33"/>
          </p:nvPr>
        </p:nvSpPr>
        <p:spPr>
          <a:xfrm>
            <a:off x="4495800" y="0"/>
            <a:ext cx="1600200" cy="1143000"/>
          </a:xfrm>
          <a:prstGeom prst="rect">
            <a:avLst/>
          </a:prstGeom>
        </p:spPr>
        <p:txBody>
          <a:bodyPr/>
          <a:lstStyle>
            <a:lvl1pPr>
              <a:defRPr sz="1800"/>
            </a:lvl1pPr>
          </a:lstStyle>
          <a:p>
            <a:endParaRPr lang="id-ID"/>
          </a:p>
        </p:txBody>
      </p:sp>
      <p:sp>
        <p:nvSpPr>
          <p:cNvPr id="13" name="Picture Placeholder 7"/>
          <p:cNvSpPr>
            <a:spLocks noGrp="1"/>
          </p:cNvSpPr>
          <p:nvPr>
            <p:ph type="pic" sz="quarter" idx="38"/>
          </p:nvPr>
        </p:nvSpPr>
        <p:spPr>
          <a:xfrm>
            <a:off x="4495800" y="5715000"/>
            <a:ext cx="1600200" cy="1143000"/>
          </a:xfrm>
          <a:prstGeom prst="rect">
            <a:avLst/>
          </a:prstGeom>
        </p:spPr>
        <p:txBody>
          <a:bodyPr/>
          <a:lstStyle>
            <a:lvl1pPr>
              <a:defRPr sz="1800"/>
            </a:lvl1pPr>
          </a:lstStyle>
          <a:p>
            <a:endParaRPr lang="id-ID"/>
          </a:p>
        </p:txBody>
      </p:sp>
      <p:sp>
        <p:nvSpPr>
          <p:cNvPr id="14" name="Picture Placeholder 7"/>
          <p:cNvSpPr>
            <a:spLocks noGrp="1"/>
          </p:cNvSpPr>
          <p:nvPr>
            <p:ph type="pic" sz="quarter" idx="39"/>
          </p:nvPr>
        </p:nvSpPr>
        <p:spPr>
          <a:xfrm>
            <a:off x="6096000" y="0"/>
            <a:ext cx="1600200" cy="1143000"/>
          </a:xfrm>
          <a:prstGeom prst="rect">
            <a:avLst/>
          </a:prstGeom>
        </p:spPr>
        <p:txBody>
          <a:bodyPr/>
          <a:lstStyle>
            <a:lvl1pPr>
              <a:defRPr sz="1800"/>
            </a:lvl1pPr>
          </a:lstStyle>
          <a:p>
            <a:endParaRPr lang="id-ID"/>
          </a:p>
        </p:txBody>
      </p:sp>
      <p:sp>
        <p:nvSpPr>
          <p:cNvPr id="19" name="Picture Placeholder 7"/>
          <p:cNvSpPr>
            <a:spLocks noGrp="1"/>
          </p:cNvSpPr>
          <p:nvPr>
            <p:ph type="pic" sz="quarter" idx="44"/>
          </p:nvPr>
        </p:nvSpPr>
        <p:spPr>
          <a:xfrm>
            <a:off x="6096000" y="5715000"/>
            <a:ext cx="1600200" cy="1143000"/>
          </a:xfrm>
          <a:prstGeom prst="rect">
            <a:avLst/>
          </a:prstGeom>
        </p:spPr>
        <p:txBody>
          <a:bodyPr/>
          <a:lstStyle>
            <a:lvl1pPr>
              <a:defRPr sz="1800"/>
            </a:lvl1pPr>
          </a:lstStyle>
          <a:p>
            <a:endParaRPr lang="id-ID"/>
          </a:p>
        </p:txBody>
      </p:sp>
      <p:sp>
        <p:nvSpPr>
          <p:cNvPr id="20" name="Picture Placeholder 7"/>
          <p:cNvSpPr>
            <a:spLocks noGrp="1"/>
          </p:cNvSpPr>
          <p:nvPr>
            <p:ph type="pic" sz="quarter" idx="45"/>
          </p:nvPr>
        </p:nvSpPr>
        <p:spPr>
          <a:xfrm>
            <a:off x="7696200" y="0"/>
            <a:ext cx="1600200" cy="1143000"/>
          </a:xfrm>
          <a:prstGeom prst="rect">
            <a:avLst/>
          </a:prstGeom>
        </p:spPr>
        <p:txBody>
          <a:bodyPr/>
          <a:lstStyle>
            <a:lvl1pPr>
              <a:defRPr sz="1800"/>
            </a:lvl1pPr>
          </a:lstStyle>
          <a:p>
            <a:endParaRPr lang="id-ID"/>
          </a:p>
        </p:txBody>
      </p:sp>
      <p:sp>
        <p:nvSpPr>
          <p:cNvPr id="22" name="Picture Placeholder 7"/>
          <p:cNvSpPr>
            <a:spLocks noGrp="1"/>
          </p:cNvSpPr>
          <p:nvPr>
            <p:ph type="pic" sz="quarter" idx="47"/>
          </p:nvPr>
        </p:nvSpPr>
        <p:spPr>
          <a:xfrm>
            <a:off x="7696200" y="2286000"/>
            <a:ext cx="1600200" cy="1143000"/>
          </a:xfrm>
          <a:prstGeom prst="rect">
            <a:avLst/>
          </a:prstGeom>
        </p:spPr>
        <p:txBody>
          <a:bodyPr/>
          <a:lstStyle>
            <a:lvl1pPr>
              <a:defRPr sz="1800"/>
            </a:lvl1pPr>
          </a:lstStyle>
          <a:p>
            <a:endParaRPr lang="id-ID"/>
          </a:p>
        </p:txBody>
      </p:sp>
      <p:sp>
        <p:nvSpPr>
          <p:cNvPr id="24" name="Picture Placeholder 7"/>
          <p:cNvSpPr>
            <a:spLocks noGrp="1"/>
          </p:cNvSpPr>
          <p:nvPr>
            <p:ph type="pic" sz="quarter" idx="49"/>
          </p:nvPr>
        </p:nvSpPr>
        <p:spPr>
          <a:xfrm>
            <a:off x="7696200" y="4572000"/>
            <a:ext cx="1600200" cy="1143000"/>
          </a:xfrm>
          <a:prstGeom prst="rect">
            <a:avLst/>
          </a:prstGeom>
        </p:spPr>
        <p:txBody>
          <a:bodyPr/>
          <a:lstStyle>
            <a:lvl1pPr>
              <a:defRPr sz="1800"/>
            </a:lvl1pPr>
          </a:lstStyle>
          <a:p>
            <a:endParaRPr lang="id-ID"/>
          </a:p>
        </p:txBody>
      </p:sp>
      <p:sp>
        <p:nvSpPr>
          <p:cNvPr id="25" name="Picture Placeholder 7"/>
          <p:cNvSpPr>
            <a:spLocks noGrp="1"/>
          </p:cNvSpPr>
          <p:nvPr>
            <p:ph type="pic" sz="quarter" idx="50"/>
          </p:nvPr>
        </p:nvSpPr>
        <p:spPr>
          <a:xfrm>
            <a:off x="7696200" y="5715000"/>
            <a:ext cx="1600200" cy="1143000"/>
          </a:xfrm>
          <a:prstGeom prst="rect">
            <a:avLst/>
          </a:prstGeom>
        </p:spPr>
        <p:txBody>
          <a:bodyPr/>
          <a:lstStyle>
            <a:lvl1pPr>
              <a:defRPr sz="1800"/>
            </a:lvl1pPr>
          </a:lstStyle>
          <a:p>
            <a:endParaRPr lang="id-ID"/>
          </a:p>
        </p:txBody>
      </p:sp>
      <p:sp>
        <p:nvSpPr>
          <p:cNvPr id="26" name="Picture Placeholder 7"/>
          <p:cNvSpPr>
            <a:spLocks noGrp="1"/>
          </p:cNvSpPr>
          <p:nvPr>
            <p:ph type="pic" sz="quarter" idx="51"/>
          </p:nvPr>
        </p:nvSpPr>
        <p:spPr>
          <a:xfrm>
            <a:off x="9296400" y="0"/>
            <a:ext cx="1600200" cy="1143000"/>
          </a:xfrm>
          <a:prstGeom prst="rect">
            <a:avLst/>
          </a:prstGeom>
        </p:spPr>
        <p:txBody>
          <a:bodyPr/>
          <a:lstStyle>
            <a:lvl1pPr>
              <a:defRPr sz="1800"/>
            </a:lvl1pPr>
          </a:lstStyle>
          <a:p>
            <a:endParaRPr lang="id-ID"/>
          </a:p>
        </p:txBody>
      </p:sp>
      <p:sp>
        <p:nvSpPr>
          <p:cNvPr id="27" name="Picture Placeholder 7"/>
          <p:cNvSpPr>
            <a:spLocks noGrp="1"/>
          </p:cNvSpPr>
          <p:nvPr>
            <p:ph type="pic" sz="quarter" idx="52"/>
          </p:nvPr>
        </p:nvSpPr>
        <p:spPr>
          <a:xfrm>
            <a:off x="9296400" y="1143000"/>
            <a:ext cx="1600200" cy="1143000"/>
          </a:xfrm>
          <a:prstGeom prst="rect">
            <a:avLst/>
          </a:prstGeom>
        </p:spPr>
        <p:txBody>
          <a:bodyPr/>
          <a:lstStyle>
            <a:lvl1pPr>
              <a:defRPr sz="1800"/>
            </a:lvl1pPr>
          </a:lstStyle>
          <a:p>
            <a:endParaRPr lang="id-ID"/>
          </a:p>
        </p:txBody>
      </p:sp>
      <p:sp>
        <p:nvSpPr>
          <p:cNvPr id="28" name="Picture Placeholder 7"/>
          <p:cNvSpPr>
            <a:spLocks noGrp="1"/>
          </p:cNvSpPr>
          <p:nvPr>
            <p:ph type="pic" sz="quarter" idx="53"/>
          </p:nvPr>
        </p:nvSpPr>
        <p:spPr>
          <a:xfrm>
            <a:off x="9296400" y="2286000"/>
            <a:ext cx="1600200" cy="1143000"/>
          </a:xfrm>
          <a:prstGeom prst="rect">
            <a:avLst/>
          </a:prstGeom>
        </p:spPr>
        <p:txBody>
          <a:bodyPr/>
          <a:lstStyle>
            <a:lvl1pPr>
              <a:defRPr sz="1800"/>
            </a:lvl1pPr>
          </a:lstStyle>
          <a:p>
            <a:endParaRPr lang="id-ID"/>
          </a:p>
        </p:txBody>
      </p:sp>
      <p:sp>
        <p:nvSpPr>
          <p:cNvPr id="29" name="Picture Placeholder 7"/>
          <p:cNvSpPr>
            <a:spLocks noGrp="1"/>
          </p:cNvSpPr>
          <p:nvPr>
            <p:ph type="pic" sz="quarter" idx="54"/>
          </p:nvPr>
        </p:nvSpPr>
        <p:spPr>
          <a:xfrm>
            <a:off x="9296400" y="3429000"/>
            <a:ext cx="1600200" cy="1143000"/>
          </a:xfrm>
          <a:prstGeom prst="rect">
            <a:avLst/>
          </a:prstGeom>
        </p:spPr>
        <p:txBody>
          <a:bodyPr/>
          <a:lstStyle>
            <a:lvl1pPr>
              <a:defRPr sz="1800"/>
            </a:lvl1pPr>
          </a:lstStyle>
          <a:p>
            <a:endParaRPr lang="id-ID"/>
          </a:p>
        </p:txBody>
      </p:sp>
      <p:sp>
        <p:nvSpPr>
          <p:cNvPr id="30" name="Picture Placeholder 7"/>
          <p:cNvSpPr>
            <a:spLocks noGrp="1"/>
          </p:cNvSpPr>
          <p:nvPr>
            <p:ph type="pic" sz="quarter" idx="55"/>
          </p:nvPr>
        </p:nvSpPr>
        <p:spPr>
          <a:xfrm>
            <a:off x="9296400" y="4572000"/>
            <a:ext cx="1600200" cy="1143000"/>
          </a:xfrm>
          <a:prstGeom prst="rect">
            <a:avLst/>
          </a:prstGeom>
        </p:spPr>
        <p:txBody>
          <a:bodyPr/>
          <a:lstStyle>
            <a:lvl1pPr>
              <a:defRPr sz="1800"/>
            </a:lvl1pPr>
          </a:lstStyle>
          <a:p>
            <a:endParaRPr lang="id-ID"/>
          </a:p>
        </p:txBody>
      </p:sp>
      <p:sp>
        <p:nvSpPr>
          <p:cNvPr id="31" name="Picture Placeholder 7"/>
          <p:cNvSpPr>
            <a:spLocks noGrp="1"/>
          </p:cNvSpPr>
          <p:nvPr>
            <p:ph type="pic" sz="quarter" idx="56"/>
          </p:nvPr>
        </p:nvSpPr>
        <p:spPr>
          <a:xfrm>
            <a:off x="9296400" y="5715000"/>
            <a:ext cx="1600200" cy="1143000"/>
          </a:xfrm>
          <a:prstGeom prst="rect">
            <a:avLst/>
          </a:prstGeom>
        </p:spPr>
        <p:txBody>
          <a:bodyPr/>
          <a:lstStyle>
            <a:lvl1pPr>
              <a:defRPr sz="1800"/>
            </a:lvl1pPr>
          </a:lstStyle>
          <a:p>
            <a:endParaRPr lang="id-ID"/>
          </a:p>
        </p:txBody>
      </p:sp>
      <p:sp>
        <p:nvSpPr>
          <p:cNvPr id="32" name="Picture Placeholder 7"/>
          <p:cNvSpPr>
            <a:spLocks noGrp="1"/>
          </p:cNvSpPr>
          <p:nvPr>
            <p:ph type="pic" sz="quarter" idx="57"/>
          </p:nvPr>
        </p:nvSpPr>
        <p:spPr>
          <a:xfrm>
            <a:off x="1295400" y="0"/>
            <a:ext cx="1600200" cy="1143000"/>
          </a:xfrm>
          <a:prstGeom prst="rect">
            <a:avLst/>
          </a:prstGeom>
        </p:spPr>
        <p:txBody>
          <a:bodyPr/>
          <a:lstStyle>
            <a:lvl1pPr>
              <a:defRPr sz="1800"/>
            </a:lvl1pPr>
          </a:lstStyle>
          <a:p>
            <a:endParaRPr lang="id-ID"/>
          </a:p>
        </p:txBody>
      </p:sp>
      <p:sp>
        <p:nvSpPr>
          <p:cNvPr id="33" name="Picture Placeholder 7"/>
          <p:cNvSpPr>
            <a:spLocks noGrp="1"/>
          </p:cNvSpPr>
          <p:nvPr>
            <p:ph type="pic" sz="quarter" idx="58"/>
          </p:nvPr>
        </p:nvSpPr>
        <p:spPr>
          <a:xfrm>
            <a:off x="1295400" y="1143000"/>
            <a:ext cx="1600200" cy="1143000"/>
          </a:xfrm>
          <a:prstGeom prst="rect">
            <a:avLst/>
          </a:prstGeom>
        </p:spPr>
        <p:txBody>
          <a:bodyPr/>
          <a:lstStyle>
            <a:lvl1pPr>
              <a:defRPr sz="1800"/>
            </a:lvl1pPr>
          </a:lstStyle>
          <a:p>
            <a:endParaRPr lang="id-ID"/>
          </a:p>
        </p:txBody>
      </p:sp>
      <p:sp>
        <p:nvSpPr>
          <p:cNvPr id="34" name="Picture Placeholder 7"/>
          <p:cNvSpPr>
            <a:spLocks noGrp="1"/>
          </p:cNvSpPr>
          <p:nvPr>
            <p:ph type="pic" sz="quarter" idx="59"/>
          </p:nvPr>
        </p:nvSpPr>
        <p:spPr>
          <a:xfrm>
            <a:off x="1295400" y="2286000"/>
            <a:ext cx="1600200" cy="1143000"/>
          </a:xfrm>
          <a:prstGeom prst="rect">
            <a:avLst/>
          </a:prstGeom>
        </p:spPr>
        <p:txBody>
          <a:bodyPr/>
          <a:lstStyle>
            <a:lvl1pPr>
              <a:defRPr sz="1800"/>
            </a:lvl1pPr>
          </a:lstStyle>
          <a:p>
            <a:endParaRPr lang="id-ID"/>
          </a:p>
        </p:txBody>
      </p:sp>
      <p:sp>
        <p:nvSpPr>
          <p:cNvPr id="35" name="Picture Placeholder 7"/>
          <p:cNvSpPr>
            <a:spLocks noGrp="1"/>
          </p:cNvSpPr>
          <p:nvPr>
            <p:ph type="pic" sz="quarter" idx="60"/>
          </p:nvPr>
        </p:nvSpPr>
        <p:spPr>
          <a:xfrm>
            <a:off x="1295400" y="3429000"/>
            <a:ext cx="1600200" cy="1143000"/>
          </a:xfrm>
          <a:prstGeom prst="rect">
            <a:avLst/>
          </a:prstGeom>
        </p:spPr>
        <p:txBody>
          <a:bodyPr/>
          <a:lstStyle>
            <a:lvl1pPr>
              <a:defRPr sz="1800"/>
            </a:lvl1pPr>
          </a:lstStyle>
          <a:p>
            <a:endParaRPr lang="id-ID"/>
          </a:p>
        </p:txBody>
      </p:sp>
      <p:sp>
        <p:nvSpPr>
          <p:cNvPr id="36" name="Picture Placeholder 7"/>
          <p:cNvSpPr>
            <a:spLocks noGrp="1"/>
          </p:cNvSpPr>
          <p:nvPr>
            <p:ph type="pic" sz="quarter" idx="61"/>
          </p:nvPr>
        </p:nvSpPr>
        <p:spPr>
          <a:xfrm>
            <a:off x="1295400" y="4572000"/>
            <a:ext cx="1600200" cy="1143000"/>
          </a:xfrm>
          <a:prstGeom prst="rect">
            <a:avLst/>
          </a:prstGeom>
        </p:spPr>
        <p:txBody>
          <a:bodyPr/>
          <a:lstStyle>
            <a:lvl1pPr>
              <a:defRPr sz="1800"/>
            </a:lvl1pPr>
          </a:lstStyle>
          <a:p>
            <a:endParaRPr lang="id-ID"/>
          </a:p>
        </p:txBody>
      </p:sp>
      <p:sp>
        <p:nvSpPr>
          <p:cNvPr id="37" name="Picture Placeholder 7"/>
          <p:cNvSpPr>
            <a:spLocks noGrp="1"/>
          </p:cNvSpPr>
          <p:nvPr>
            <p:ph type="pic" sz="quarter" idx="62"/>
          </p:nvPr>
        </p:nvSpPr>
        <p:spPr>
          <a:xfrm>
            <a:off x="1295400" y="5715000"/>
            <a:ext cx="1600200" cy="1143000"/>
          </a:xfrm>
          <a:prstGeom prst="rect">
            <a:avLst/>
          </a:prstGeom>
        </p:spPr>
        <p:txBody>
          <a:bodyPr/>
          <a:lstStyle>
            <a:lvl1pPr>
              <a:defRPr sz="1800"/>
            </a:lvl1pPr>
          </a:lstStyle>
          <a:p>
            <a:endParaRPr lang="id-ID"/>
          </a:p>
        </p:txBody>
      </p:sp>
      <p:sp>
        <p:nvSpPr>
          <p:cNvPr id="38" name="Picture Placeholder 7"/>
          <p:cNvSpPr>
            <a:spLocks noGrp="1"/>
          </p:cNvSpPr>
          <p:nvPr>
            <p:ph type="pic" sz="quarter" idx="63"/>
          </p:nvPr>
        </p:nvSpPr>
        <p:spPr>
          <a:xfrm>
            <a:off x="2895600" y="0"/>
            <a:ext cx="1600200" cy="1143000"/>
          </a:xfrm>
          <a:prstGeom prst="rect">
            <a:avLst/>
          </a:prstGeom>
        </p:spPr>
        <p:txBody>
          <a:bodyPr/>
          <a:lstStyle>
            <a:lvl1pPr>
              <a:defRPr sz="1800"/>
            </a:lvl1pPr>
          </a:lstStyle>
          <a:p>
            <a:endParaRPr lang="id-ID"/>
          </a:p>
        </p:txBody>
      </p:sp>
      <p:sp>
        <p:nvSpPr>
          <p:cNvPr id="39" name="Picture Placeholder 7"/>
          <p:cNvSpPr>
            <a:spLocks noGrp="1"/>
          </p:cNvSpPr>
          <p:nvPr>
            <p:ph type="pic" sz="quarter" idx="64"/>
          </p:nvPr>
        </p:nvSpPr>
        <p:spPr>
          <a:xfrm>
            <a:off x="2895600" y="1143000"/>
            <a:ext cx="1600200" cy="1143000"/>
          </a:xfrm>
          <a:prstGeom prst="rect">
            <a:avLst/>
          </a:prstGeom>
        </p:spPr>
        <p:txBody>
          <a:bodyPr/>
          <a:lstStyle>
            <a:lvl1pPr>
              <a:defRPr sz="1800"/>
            </a:lvl1pPr>
          </a:lstStyle>
          <a:p>
            <a:endParaRPr lang="id-ID"/>
          </a:p>
        </p:txBody>
      </p:sp>
      <p:sp>
        <p:nvSpPr>
          <p:cNvPr id="41" name="Picture Placeholder 7"/>
          <p:cNvSpPr>
            <a:spLocks noGrp="1"/>
          </p:cNvSpPr>
          <p:nvPr>
            <p:ph type="pic" sz="quarter" idx="66"/>
          </p:nvPr>
        </p:nvSpPr>
        <p:spPr>
          <a:xfrm>
            <a:off x="2895600" y="3429000"/>
            <a:ext cx="1600200" cy="1143000"/>
          </a:xfrm>
          <a:prstGeom prst="rect">
            <a:avLst/>
          </a:prstGeom>
        </p:spPr>
        <p:txBody>
          <a:bodyPr/>
          <a:lstStyle>
            <a:lvl1pPr>
              <a:defRPr sz="1800"/>
            </a:lvl1pPr>
          </a:lstStyle>
          <a:p>
            <a:endParaRPr lang="id-ID"/>
          </a:p>
        </p:txBody>
      </p:sp>
      <p:sp>
        <p:nvSpPr>
          <p:cNvPr id="43" name="Picture Placeholder 7"/>
          <p:cNvSpPr>
            <a:spLocks noGrp="1"/>
          </p:cNvSpPr>
          <p:nvPr>
            <p:ph type="pic" sz="quarter" idx="68"/>
          </p:nvPr>
        </p:nvSpPr>
        <p:spPr>
          <a:xfrm>
            <a:off x="2895600" y="5715000"/>
            <a:ext cx="1600200" cy="1143000"/>
          </a:xfrm>
          <a:prstGeom prst="rect">
            <a:avLst/>
          </a:prstGeom>
        </p:spPr>
        <p:txBody>
          <a:bodyPr/>
          <a:lstStyle>
            <a:lvl1pPr>
              <a:defRPr sz="1800"/>
            </a:lvl1pPr>
          </a:lstStyle>
          <a:p>
            <a:endParaRPr lang="id-ID"/>
          </a:p>
        </p:txBody>
      </p:sp>
      <p:sp>
        <p:nvSpPr>
          <p:cNvPr id="44" name="Picture Placeholder 7"/>
          <p:cNvSpPr>
            <a:spLocks noGrp="1"/>
          </p:cNvSpPr>
          <p:nvPr>
            <p:ph type="pic" sz="quarter" idx="69"/>
          </p:nvPr>
        </p:nvSpPr>
        <p:spPr>
          <a:xfrm>
            <a:off x="0" y="0"/>
            <a:ext cx="1295400" cy="1143000"/>
          </a:xfrm>
          <a:prstGeom prst="rect">
            <a:avLst/>
          </a:prstGeom>
        </p:spPr>
        <p:txBody>
          <a:bodyPr/>
          <a:lstStyle>
            <a:lvl1pPr>
              <a:defRPr sz="1800"/>
            </a:lvl1pPr>
          </a:lstStyle>
          <a:p>
            <a:endParaRPr lang="id-ID"/>
          </a:p>
        </p:txBody>
      </p:sp>
      <p:sp>
        <p:nvSpPr>
          <p:cNvPr id="45" name="Picture Placeholder 7"/>
          <p:cNvSpPr>
            <a:spLocks noGrp="1"/>
          </p:cNvSpPr>
          <p:nvPr>
            <p:ph type="pic" sz="quarter" idx="70"/>
          </p:nvPr>
        </p:nvSpPr>
        <p:spPr>
          <a:xfrm>
            <a:off x="0" y="1143000"/>
            <a:ext cx="1295400" cy="1143000"/>
          </a:xfrm>
          <a:prstGeom prst="rect">
            <a:avLst/>
          </a:prstGeom>
        </p:spPr>
        <p:txBody>
          <a:bodyPr/>
          <a:lstStyle>
            <a:lvl1pPr>
              <a:defRPr sz="1800"/>
            </a:lvl1pPr>
          </a:lstStyle>
          <a:p>
            <a:endParaRPr lang="id-ID"/>
          </a:p>
        </p:txBody>
      </p:sp>
      <p:sp>
        <p:nvSpPr>
          <p:cNvPr id="46" name="Picture Placeholder 7"/>
          <p:cNvSpPr>
            <a:spLocks noGrp="1"/>
          </p:cNvSpPr>
          <p:nvPr>
            <p:ph type="pic" sz="quarter" idx="71"/>
          </p:nvPr>
        </p:nvSpPr>
        <p:spPr>
          <a:xfrm>
            <a:off x="0" y="2286000"/>
            <a:ext cx="1295400" cy="1143000"/>
          </a:xfrm>
          <a:prstGeom prst="rect">
            <a:avLst/>
          </a:prstGeom>
        </p:spPr>
        <p:txBody>
          <a:bodyPr/>
          <a:lstStyle>
            <a:lvl1pPr>
              <a:defRPr sz="1800"/>
            </a:lvl1pPr>
          </a:lstStyle>
          <a:p>
            <a:endParaRPr lang="id-ID"/>
          </a:p>
        </p:txBody>
      </p:sp>
      <p:sp>
        <p:nvSpPr>
          <p:cNvPr id="47" name="Picture Placeholder 7"/>
          <p:cNvSpPr>
            <a:spLocks noGrp="1"/>
          </p:cNvSpPr>
          <p:nvPr>
            <p:ph type="pic" sz="quarter" idx="72"/>
          </p:nvPr>
        </p:nvSpPr>
        <p:spPr>
          <a:xfrm>
            <a:off x="0" y="3429000"/>
            <a:ext cx="1295400" cy="1143000"/>
          </a:xfrm>
          <a:prstGeom prst="rect">
            <a:avLst/>
          </a:prstGeom>
        </p:spPr>
        <p:txBody>
          <a:bodyPr/>
          <a:lstStyle>
            <a:lvl1pPr>
              <a:defRPr sz="1800"/>
            </a:lvl1pPr>
          </a:lstStyle>
          <a:p>
            <a:endParaRPr lang="id-ID"/>
          </a:p>
        </p:txBody>
      </p:sp>
      <p:sp>
        <p:nvSpPr>
          <p:cNvPr id="48" name="Picture Placeholder 7"/>
          <p:cNvSpPr>
            <a:spLocks noGrp="1"/>
          </p:cNvSpPr>
          <p:nvPr>
            <p:ph type="pic" sz="quarter" idx="73"/>
          </p:nvPr>
        </p:nvSpPr>
        <p:spPr>
          <a:xfrm>
            <a:off x="0" y="4572000"/>
            <a:ext cx="1295400" cy="1143000"/>
          </a:xfrm>
          <a:prstGeom prst="rect">
            <a:avLst/>
          </a:prstGeom>
        </p:spPr>
        <p:txBody>
          <a:bodyPr/>
          <a:lstStyle>
            <a:lvl1pPr>
              <a:defRPr sz="1800"/>
            </a:lvl1pPr>
          </a:lstStyle>
          <a:p>
            <a:endParaRPr lang="id-ID"/>
          </a:p>
        </p:txBody>
      </p:sp>
      <p:sp>
        <p:nvSpPr>
          <p:cNvPr id="49" name="Picture Placeholder 7"/>
          <p:cNvSpPr>
            <a:spLocks noGrp="1"/>
          </p:cNvSpPr>
          <p:nvPr>
            <p:ph type="pic" sz="quarter" idx="74"/>
          </p:nvPr>
        </p:nvSpPr>
        <p:spPr>
          <a:xfrm>
            <a:off x="0" y="5715000"/>
            <a:ext cx="1295400" cy="1143000"/>
          </a:xfrm>
          <a:prstGeom prst="rect">
            <a:avLst/>
          </a:prstGeom>
        </p:spPr>
        <p:txBody>
          <a:bodyPr/>
          <a:lstStyle>
            <a:lvl1pPr>
              <a:defRPr sz="1800"/>
            </a:lvl1pPr>
          </a:lstStyle>
          <a:p>
            <a:endParaRPr lang="id-ID"/>
          </a:p>
        </p:txBody>
      </p:sp>
      <p:sp>
        <p:nvSpPr>
          <p:cNvPr id="56" name="Picture Placeholder 7"/>
          <p:cNvSpPr>
            <a:spLocks noGrp="1"/>
          </p:cNvSpPr>
          <p:nvPr>
            <p:ph type="pic" sz="quarter" idx="75"/>
          </p:nvPr>
        </p:nvSpPr>
        <p:spPr>
          <a:xfrm>
            <a:off x="10896600" y="0"/>
            <a:ext cx="1295400" cy="1143000"/>
          </a:xfrm>
          <a:prstGeom prst="rect">
            <a:avLst/>
          </a:prstGeom>
        </p:spPr>
        <p:txBody>
          <a:bodyPr/>
          <a:lstStyle>
            <a:lvl1pPr>
              <a:defRPr sz="1800"/>
            </a:lvl1pPr>
          </a:lstStyle>
          <a:p>
            <a:endParaRPr lang="id-ID"/>
          </a:p>
        </p:txBody>
      </p:sp>
      <p:sp>
        <p:nvSpPr>
          <p:cNvPr id="57" name="Picture Placeholder 7"/>
          <p:cNvSpPr>
            <a:spLocks noGrp="1"/>
          </p:cNvSpPr>
          <p:nvPr>
            <p:ph type="pic" sz="quarter" idx="76"/>
          </p:nvPr>
        </p:nvSpPr>
        <p:spPr>
          <a:xfrm>
            <a:off x="10896600" y="1143000"/>
            <a:ext cx="1295400" cy="1143000"/>
          </a:xfrm>
          <a:prstGeom prst="rect">
            <a:avLst/>
          </a:prstGeom>
        </p:spPr>
        <p:txBody>
          <a:bodyPr/>
          <a:lstStyle>
            <a:lvl1pPr>
              <a:defRPr sz="1800"/>
            </a:lvl1pPr>
          </a:lstStyle>
          <a:p>
            <a:endParaRPr lang="id-ID"/>
          </a:p>
        </p:txBody>
      </p:sp>
      <p:sp>
        <p:nvSpPr>
          <p:cNvPr id="58" name="Picture Placeholder 7"/>
          <p:cNvSpPr>
            <a:spLocks noGrp="1"/>
          </p:cNvSpPr>
          <p:nvPr>
            <p:ph type="pic" sz="quarter" idx="77"/>
          </p:nvPr>
        </p:nvSpPr>
        <p:spPr>
          <a:xfrm>
            <a:off x="10896600" y="2286000"/>
            <a:ext cx="1295400" cy="1143000"/>
          </a:xfrm>
          <a:prstGeom prst="rect">
            <a:avLst/>
          </a:prstGeom>
        </p:spPr>
        <p:txBody>
          <a:bodyPr/>
          <a:lstStyle>
            <a:lvl1pPr>
              <a:defRPr sz="1800"/>
            </a:lvl1pPr>
          </a:lstStyle>
          <a:p>
            <a:endParaRPr lang="id-ID"/>
          </a:p>
        </p:txBody>
      </p:sp>
      <p:sp>
        <p:nvSpPr>
          <p:cNvPr id="59" name="Picture Placeholder 7"/>
          <p:cNvSpPr>
            <a:spLocks noGrp="1"/>
          </p:cNvSpPr>
          <p:nvPr>
            <p:ph type="pic" sz="quarter" idx="78"/>
          </p:nvPr>
        </p:nvSpPr>
        <p:spPr>
          <a:xfrm>
            <a:off x="10896600" y="3429000"/>
            <a:ext cx="1295400" cy="1143000"/>
          </a:xfrm>
          <a:prstGeom prst="rect">
            <a:avLst/>
          </a:prstGeom>
        </p:spPr>
        <p:txBody>
          <a:bodyPr/>
          <a:lstStyle>
            <a:lvl1pPr>
              <a:defRPr sz="1800"/>
            </a:lvl1pPr>
          </a:lstStyle>
          <a:p>
            <a:endParaRPr lang="id-ID"/>
          </a:p>
        </p:txBody>
      </p:sp>
      <p:sp>
        <p:nvSpPr>
          <p:cNvPr id="60" name="Picture Placeholder 7"/>
          <p:cNvSpPr>
            <a:spLocks noGrp="1"/>
          </p:cNvSpPr>
          <p:nvPr>
            <p:ph type="pic" sz="quarter" idx="79"/>
          </p:nvPr>
        </p:nvSpPr>
        <p:spPr>
          <a:xfrm>
            <a:off x="10896600" y="4572000"/>
            <a:ext cx="1295400" cy="1143000"/>
          </a:xfrm>
          <a:prstGeom prst="rect">
            <a:avLst/>
          </a:prstGeom>
        </p:spPr>
        <p:txBody>
          <a:bodyPr/>
          <a:lstStyle>
            <a:lvl1pPr>
              <a:defRPr sz="1800"/>
            </a:lvl1pPr>
          </a:lstStyle>
          <a:p>
            <a:endParaRPr lang="id-ID"/>
          </a:p>
        </p:txBody>
      </p:sp>
      <p:sp>
        <p:nvSpPr>
          <p:cNvPr id="61" name="Picture Placeholder 7"/>
          <p:cNvSpPr>
            <a:spLocks noGrp="1"/>
          </p:cNvSpPr>
          <p:nvPr>
            <p:ph type="pic" sz="quarter" idx="80"/>
          </p:nvPr>
        </p:nvSpPr>
        <p:spPr>
          <a:xfrm>
            <a:off x="10896600" y="5715000"/>
            <a:ext cx="1295400" cy="1143000"/>
          </a:xfrm>
          <a:prstGeom prst="rect">
            <a:avLst/>
          </a:prstGeom>
        </p:spPr>
        <p:txBody>
          <a:bodyPr/>
          <a:lstStyle>
            <a:lvl1pPr>
              <a:defRPr sz="1800"/>
            </a:lvl1pPr>
          </a:lstStyle>
          <a:p>
            <a:endParaRPr lang="id-ID"/>
          </a:p>
        </p:txBody>
      </p:sp>
      <p:sp>
        <p:nvSpPr>
          <p:cNvPr id="62" name="Rectangle 61"/>
          <p:cNvSpPr/>
          <p:nvPr userDrawn="1"/>
        </p:nvSpPr>
        <p:spPr>
          <a:xfrm>
            <a:off x="4495800" y="1143000"/>
            <a:ext cx="4800600" cy="1143000"/>
          </a:xfrm>
          <a:prstGeom prst="rect">
            <a:avLst/>
          </a:prstGeom>
          <a:gradFill>
            <a:gsLst>
              <a:gs pos="0">
                <a:schemeClr val="accent1">
                  <a:lumMod val="75000"/>
                </a:schemeClr>
              </a:gs>
              <a:gs pos="100000">
                <a:schemeClr val="accent1">
                  <a:alpha val="88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Rectangle 62"/>
          <p:cNvSpPr/>
          <p:nvPr userDrawn="1"/>
        </p:nvSpPr>
        <p:spPr>
          <a:xfrm>
            <a:off x="2895600" y="2286000"/>
            <a:ext cx="4800600" cy="1143000"/>
          </a:xfrm>
          <a:prstGeom prst="rect">
            <a:avLst/>
          </a:prstGeom>
          <a:gradFill>
            <a:gsLst>
              <a:gs pos="100000">
                <a:schemeClr val="accent3">
                  <a:lumMod val="75000"/>
                  <a:alpha val="89000"/>
                </a:schemeClr>
              </a:gs>
              <a:gs pos="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4" name="Rectangle 63"/>
          <p:cNvSpPr/>
          <p:nvPr userDrawn="1"/>
        </p:nvSpPr>
        <p:spPr>
          <a:xfrm>
            <a:off x="4495800" y="3429000"/>
            <a:ext cx="4800600" cy="1143000"/>
          </a:xfrm>
          <a:prstGeom prst="rect">
            <a:avLst/>
          </a:prstGeom>
          <a:gradFill>
            <a:gsLst>
              <a:gs pos="0">
                <a:schemeClr val="accent4">
                  <a:lumMod val="75000"/>
                  <a:alpha val="98000"/>
                </a:schemeClr>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Rectangle 64"/>
          <p:cNvSpPr/>
          <p:nvPr userDrawn="1"/>
        </p:nvSpPr>
        <p:spPr>
          <a:xfrm>
            <a:off x="2895600" y="4572000"/>
            <a:ext cx="4800600" cy="1143000"/>
          </a:xfrm>
          <a:prstGeom prst="rect">
            <a:avLst/>
          </a:prstGeom>
          <a:gradFill>
            <a:gsLst>
              <a:gs pos="100000">
                <a:schemeClr val="accent6">
                  <a:lumMod val="75000"/>
                  <a:alpha val="93000"/>
                </a:schemeClr>
              </a:gs>
              <a:gs pos="0">
                <a:schemeClr val="accent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19838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nodePh="1">
                                  <p:stCondLst>
                                    <p:cond delay="0"/>
                                  </p:stCondLst>
                                  <p:endCondLst>
                                    <p:cond evt="begin" delay="0">
                                      <p:tn val="20"/>
                                    </p:cond>
                                  </p:end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nodePh="1">
                                  <p:stCondLst>
                                    <p:cond delay="0"/>
                                  </p:stCondLst>
                                  <p:endCondLst>
                                    <p:cond evt="begin" delay="0">
                                      <p:tn val="32"/>
                                    </p:cond>
                                  </p:end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nodePh="1">
                                  <p:stCondLst>
                                    <p:cond delay="0"/>
                                  </p:stCondLst>
                                  <p:endCondLst>
                                    <p:cond evt="begin" delay="0">
                                      <p:tn val="35"/>
                                    </p:cond>
                                  </p:end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nodePh="1">
                                  <p:stCondLst>
                                    <p:cond delay="0"/>
                                  </p:stCondLst>
                                  <p:endCondLst>
                                    <p:cond evt="begin" delay="0">
                                      <p:tn val="38"/>
                                    </p:cond>
                                  </p:end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nodePh="1">
                                  <p:stCondLst>
                                    <p:cond delay="0"/>
                                  </p:stCondLst>
                                  <p:endCondLst>
                                    <p:cond evt="begin" delay="0">
                                      <p:tn val="56"/>
                                    </p:cond>
                                  </p:end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nodePh="1">
                                  <p:stCondLst>
                                    <p:cond delay="0"/>
                                  </p:stCondLst>
                                  <p:endCondLst>
                                    <p:cond evt="begin" delay="0">
                                      <p:tn val="59"/>
                                    </p:cond>
                                  </p:end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nodePh="1">
                                  <p:stCondLst>
                                    <p:cond delay="0"/>
                                  </p:stCondLst>
                                  <p:endCondLst>
                                    <p:cond evt="begin" delay="0">
                                      <p:tn val="62"/>
                                    </p:cond>
                                  </p:end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nodePh="1">
                                  <p:stCondLst>
                                    <p:cond delay="0"/>
                                  </p:stCondLst>
                                  <p:endCondLst>
                                    <p:cond evt="begin" delay="0">
                                      <p:tn val="65"/>
                                    </p:cond>
                                  </p:end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0" presetClass="entr" presetSubtype="0" fill="hold" grpId="0" nodeType="withEffect" nodePh="1">
                                  <p:stCondLst>
                                    <p:cond delay="0"/>
                                  </p:stCondLst>
                                  <p:endCondLst>
                                    <p:cond evt="begin" delay="0">
                                      <p:tn val="68"/>
                                    </p:cond>
                                  </p:end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10" presetClass="entr" presetSubtype="0" fill="hold" grpId="0" nodeType="withEffect" nodePh="1">
                                  <p:stCondLst>
                                    <p:cond delay="0"/>
                                  </p:stCondLst>
                                  <p:endCondLst>
                                    <p:cond evt="begin" delay="0">
                                      <p:tn val="71"/>
                                    </p:cond>
                                  </p:end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par>
                                <p:cTn id="74" presetID="10" presetClass="entr" presetSubtype="0" fill="hold" grpId="0" nodeType="withEffect" nodePh="1">
                                  <p:stCondLst>
                                    <p:cond delay="0"/>
                                  </p:stCondLst>
                                  <p:endCondLst>
                                    <p:cond evt="begin" delay="0">
                                      <p:tn val="74"/>
                                    </p:cond>
                                  </p:end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0" presetClass="entr" presetSubtype="0" fill="hold" grpId="0" nodeType="withEffect" nodePh="1">
                                  <p:stCondLst>
                                    <p:cond delay="0"/>
                                  </p:stCondLst>
                                  <p:endCondLst>
                                    <p:cond evt="begin" delay="0">
                                      <p:tn val="77"/>
                                    </p:cond>
                                  </p:end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par>
                                <p:cTn id="80" presetID="10" presetClass="entr" presetSubtype="0" fill="hold" grpId="0" nodeType="withEffect" nodePh="1">
                                  <p:stCondLst>
                                    <p:cond delay="0"/>
                                  </p:stCondLst>
                                  <p:endCondLst>
                                    <p:cond evt="begin" delay="0">
                                      <p:tn val="80"/>
                                    </p:cond>
                                  </p:end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grpId="0" nodeType="withEffect" nodePh="1">
                                  <p:stCondLst>
                                    <p:cond delay="0"/>
                                  </p:stCondLst>
                                  <p:endCondLst>
                                    <p:cond evt="begin" delay="0">
                                      <p:tn val="83"/>
                                    </p:cond>
                                  </p:end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grpId="0" nodeType="withEffect" nodePh="1">
                                  <p:stCondLst>
                                    <p:cond delay="0"/>
                                  </p:stCondLst>
                                  <p:endCondLst>
                                    <p:cond evt="begin" delay="0">
                                      <p:tn val="86"/>
                                    </p:cond>
                                  </p:end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par>
                                <p:cTn id="89" presetID="10" presetClass="entr" presetSubtype="0" fill="hold" grpId="0" nodeType="withEffect" nodePh="1">
                                  <p:stCondLst>
                                    <p:cond delay="0"/>
                                  </p:stCondLst>
                                  <p:endCondLst>
                                    <p:cond evt="begin" delay="0">
                                      <p:tn val="89"/>
                                    </p:cond>
                                  </p:end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par>
                                <p:cTn id="92" presetID="10" presetClass="entr" presetSubtype="0" fill="hold" grpId="0" nodeType="withEffect" nodePh="1">
                                  <p:stCondLst>
                                    <p:cond delay="0"/>
                                  </p:stCondLst>
                                  <p:endCondLst>
                                    <p:cond evt="begin" delay="0">
                                      <p:tn val="92"/>
                                    </p:cond>
                                  </p:endCondLst>
                                  <p:childTnLst>
                                    <p:set>
                                      <p:cBhvr>
                                        <p:cTn id="93" dur="1" fill="hold">
                                          <p:stCondLst>
                                            <p:cond delay="0"/>
                                          </p:stCondLst>
                                        </p:cTn>
                                        <p:tgtEl>
                                          <p:spTgt spid="49"/>
                                        </p:tgtEl>
                                        <p:attrNameLst>
                                          <p:attrName>style.visibility</p:attrName>
                                        </p:attrNameLst>
                                      </p:cBhvr>
                                      <p:to>
                                        <p:strVal val="visible"/>
                                      </p:to>
                                    </p:set>
                                    <p:animEffect transition="in" filter="fade">
                                      <p:cBhvr>
                                        <p:cTn id="94" dur="500"/>
                                        <p:tgtEl>
                                          <p:spTgt spid="49"/>
                                        </p:tgtEl>
                                      </p:cBhvr>
                                    </p:animEffect>
                                  </p:childTnLst>
                                </p:cTn>
                              </p:par>
                              <p:par>
                                <p:cTn id="95" presetID="10" presetClass="entr" presetSubtype="0" fill="hold" grpId="0" nodeType="withEffect" nodePh="1">
                                  <p:stCondLst>
                                    <p:cond delay="0"/>
                                  </p:stCondLst>
                                  <p:endCondLst>
                                    <p:cond evt="begin" delay="0">
                                      <p:tn val="95"/>
                                    </p:cond>
                                  </p:endCondLst>
                                  <p:childTnLst>
                                    <p:set>
                                      <p:cBhvr>
                                        <p:cTn id="96" dur="1" fill="hold">
                                          <p:stCondLst>
                                            <p:cond delay="0"/>
                                          </p:stCondLst>
                                        </p:cTn>
                                        <p:tgtEl>
                                          <p:spTgt spid="56"/>
                                        </p:tgtEl>
                                        <p:attrNameLst>
                                          <p:attrName>style.visibility</p:attrName>
                                        </p:attrNameLst>
                                      </p:cBhvr>
                                      <p:to>
                                        <p:strVal val="visible"/>
                                      </p:to>
                                    </p:set>
                                    <p:animEffect transition="in" filter="fade">
                                      <p:cBhvr>
                                        <p:cTn id="97" dur="500"/>
                                        <p:tgtEl>
                                          <p:spTgt spid="56"/>
                                        </p:tgtEl>
                                      </p:cBhvr>
                                    </p:animEffect>
                                  </p:childTnLst>
                                </p:cTn>
                              </p:par>
                              <p:par>
                                <p:cTn id="98" presetID="10" presetClass="entr" presetSubtype="0" fill="hold" grpId="0" nodeType="withEffect" nodePh="1">
                                  <p:stCondLst>
                                    <p:cond delay="0"/>
                                  </p:stCondLst>
                                  <p:endCondLst>
                                    <p:cond evt="begin" delay="0">
                                      <p:tn val="98"/>
                                    </p:cond>
                                  </p:end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par>
                                <p:cTn id="101" presetID="10" presetClass="entr" presetSubtype="0" fill="hold" grpId="0" nodeType="withEffect" nodePh="1">
                                  <p:stCondLst>
                                    <p:cond delay="0"/>
                                  </p:stCondLst>
                                  <p:endCondLst>
                                    <p:cond evt="begin" delay="0">
                                      <p:tn val="101"/>
                                    </p:cond>
                                  </p:end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cTn>
                              </p:par>
                              <p:par>
                                <p:cTn id="104" presetID="10" presetClass="entr" presetSubtype="0" fill="hold" grpId="0" nodeType="withEffect" nodePh="1">
                                  <p:stCondLst>
                                    <p:cond delay="0"/>
                                  </p:stCondLst>
                                  <p:endCondLst>
                                    <p:cond evt="begin" delay="0">
                                      <p:tn val="104"/>
                                    </p:cond>
                                  </p:endCondLst>
                                  <p:childTnLst>
                                    <p:set>
                                      <p:cBhvr>
                                        <p:cTn id="105" dur="1" fill="hold">
                                          <p:stCondLst>
                                            <p:cond delay="0"/>
                                          </p:stCondLst>
                                        </p:cTn>
                                        <p:tgtEl>
                                          <p:spTgt spid="59"/>
                                        </p:tgtEl>
                                        <p:attrNameLst>
                                          <p:attrName>style.visibility</p:attrName>
                                        </p:attrNameLst>
                                      </p:cBhvr>
                                      <p:to>
                                        <p:strVal val="visible"/>
                                      </p:to>
                                    </p:set>
                                    <p:animEffect transition="in" filter="fade">
                                      <p:cBhvr>
                                        <p:cTn id="106" dur="500"/>
                                        <p:tgtEl>
                                          <p:spTgt spid="59"/>
                                        </p:tgtEl>
                                      </p:cBhvr>
                                    </p:animEffect>
                                  </p:childTnLst>
                                </p:cTn>
                              </p:par>
                              <p:par>
                                <p:cTn id="107" presetID="10" presetClass="entr" presetSubtype="0" fill="hold" grpId="0" nodeType="withEffect" nodePh="1">
                                  <p:stCondLst>
                                    <p:cond delay="0"/>
                                  </p:stCondLst>
                                  <p:endCondLst>
                                    <p:cond evt="begin" delay="0">
                                      <p:tn val="107"/>
                                    </p:cond>
                                  </p:endCondLst>
                                  <p:childTnLst>
                                    <p:set>
                                      <p:cBhvr>
                                        <p:cTn id="108" dur="1" fill="hold">
                                          <p:stCondLst>
                                            <p:cond delay="0"/>
                                          </p:stCondLst>
                                        </p:cTn>
                                        <p:tgtEl>
                                          <p:spTgt spid="60"/>
                                        </p:tgtEl>
                                        <p:attrNameLst>
                                          <p:attrName>style.visibility</p:attrName>
                                        </p:attrNameLst>
                                      </p:cBhvr>
                                      <p:to>
                                        <p:strVal val="visible"/>
                                      </p:to>
                                    </p:set>
                                    <p:animEffect transition="in" filter="fade">
                                      <p:cBhvr>
                                        <p:cTn id="109" dur="500"/>
                                        <p:tgtEl>
                                          <p:spTgt spid="60"/>
                                        </p:tgtEl>
                                      </p:cBhvr>
                                    </p:animEffect>
                                  </p:childTnLst>
                                </p:cTn>
                              </p:par>
                              <p:par>
                                <p:cTn id="110" presetID="10" presetClass="entr" presetSubtype="0" fill="hold" grpId="0" nodeType="withEffect" nodePh="1">
                                  <p:stCondLst>
                                    <p:cond delay="0"/>
                                  </p:stCondLst>
                                  <p:endCondLst>
                                    <p:cond evt="begin" delay="0">
                                      <p:tn val="110"/>
                                    </p:cond>
                                  </p:endCondLst>
                                  <p:childTnLst>
                                    <p:set>
                                      <p:cBhvr>
                                        <p:cTn id="111" dur="1" fill="hold">
                                          <p:stCondLst>
                                            <p:cond delay="0"/>
                                          </p:stCondLst>
                                        </p:cTn>
                                        <p:tgtEl>
                                          <p:spTgt spid="61"/>
                                        </p:tgtEl>
                                        <p:attrNameLst>
                                          <p:attrName>style.visibility</p:attrName>
                                        </p:attrNameLst>
                                      </p:cBhvr>
                                      <p:to>
                                        <p:strVal val="visible"/>
                                      </p:to>
                                    </p:set>
                                    <p:animEffect transition="in" filter="fade">
                                      <p:cBhvr>
                                        <p:cTn id="112" dur="500"/>
                                        <p:tgtEl>
                                          <p:spTgt spid="61"/>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62"/>
                                        </p:tgtEl>
                                        <p:attrNameLst>
                                          <p:attrName>style.visibility</p:attrName>
                                        </p:attrNameLst>
                                      </p:cBhvr>
                                      <p:to>
                                        <p:strVal val="visible"/>
                                      </p:to>
                                    </p:set>
                                    <p:animEffect transition="in" filter="wipe(left)">
                                      <p:cBhvr>
                                        <p:cTn id="116" dur="500"/>
                                        <p:tgtEl>
                                          <p:spTgt spid="62"/>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animEffect transition="in" filter="wipe(left)">
                                      <p:cBhvr>
                                        <p:cTn id="119" dur="500"/>
                                        <p:tgtEl>
                                          <p:spTgt spid="64"/>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wipe(right)">
                                      <p:cBhvr>
                                        <p:cTn id="122" dur="500"/>
                                        <p:tgtEl>
                                          <p:spTgt spid="63"/>
                                        </p:tgtEl>
                                      </p:cBhvr>
                                    </p:animEffect>
                                  </p:childTnLst>
                                </p:cTn>
                              </p:par>
                              <p:par>
                                <p:cTn id="123" presetID="22" presetClass="entr" presetSubtype="2" fill="hold" grpId="0" nodeType="with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wipe(right)">
                                      <p:cBhvr>
                                        <p:cTn id="1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9" grpId="0"/>
      <p:bldP spid="20" grpId="0"/>
      <p:bldP spid="22"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1" grpId="0"/>
      <p:bldP spid="43" grpId="0"/>
      <p:bldP spid="44" grpId="0"/>
      <p:bldP spid="45" grpId="0"/>
      <p:bldP spid="46" grpId="0"/>
      <p:bldP spid="47" grpId="0"/>
      <p:bldP spid="48" grpId="0"/>
      <p:bldP spid="49" grpId="0"/>
      <p:bldP spid="56" grpId="0"/>
      <p:bldP spid="57" grpId="0"/>
      <p:bldP spid="58" grpId="0"/>
      <p:bldP spid="59" grpId="0"/>
      <p:bldP spid="60" grpId="0"/>
      <p:bldP spid="61" grpId="0"/>
      <p:bldP spid="62" grpId="0" animBg="1"/>
      <p:bldP spid="63" grpId="0" animBg="1"/>
      <p:bldP spid="64" grpId="0" animBg="1"/>
      <p:bldP spid="65" grpId="0" animBg="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33"/>
          </p:nvPr>
        </p:nvSpPr>
        <p:spPr>
          <a:xfrm>
            <a:off x="694703" y="1975468"/>
            <a:ext cx="2531097" cy="2179243"/>
          </a:xfrm>
          <a:prstGeom prst="rect">
            <a:avLst/>
          </a:prstGeom>
        </p:spPr>
        <p:txBody>
          <a:bodyPr/>
          <a:lstStyle>
            <a:lvl1pPr>
              <a:defRPr sz="1800"/>
            </a:lvl1pPr>
          </a:lstStyle>
          <a:p>
            <a:endParaRPr lang="id-ID"/>
          </a:p>
        </p:txBody>
      </p:sp>
      <p:sp>
        <p:nvSpPr>
          <p:cNvPr id="8" name="Picture Placeholder 7"/>
          <p:cNvSpPr>
            <a:spLocks noGrp="1"/>
          </p:cNvSpPr>
          <p:nvPr>
            <p:ph type="pic" sz="quarter" idx="34"/>
          </p:nvPr>
        </p:nvSpPr>
        <p:spPr>
          <a:xfrm>
            <a:off x="3314700" y="1975468"/>
            <a:ext cx="3851414" cy="2179243"/>
          </a:xfrm>
          <a:prstGeom prst="rect">
            <a:avLst/>
          </a:prstGeom>
        </p:spPr>
        <p:txBody>
          <a:bodyPr/>
          <a:lstStyle>
            <a:lvl1pPr>
              <a:defRPr sz="1800"/>
            </a:lvl1pPr>
          </a:lstStyle>
          <a:p>
            <a:endParaRPr lang="id-ID"/>
          </a:p>
        </p:txBody>
      </p:sp>
      <p:sp>
        <p:nvSpPr>
          <p:cNvPr id="9" name="Picture Placeholder 7"/>
          <p:cNvSpPr>
            <a:spLocks noGrp="1"/>
          </p:cNvSpPr>
          <p:nvPr>
            <p:ph type="pic" sz="quarter" idx="35"/>
          </p:nvPr>
        </p:nvSpPr>
        <p:spPr>
          <a:xfrm>
            <a:off x="694703" y="4204985"/>
            <a:ext cx="2099297" cy="1751316"/>
          </a:xfrm>
          <a:prstGeom prst="rect">
            <a:avLst/>
          </a:prstGeom>
        </p:spPr>
        <p:txBody>
          <a:bodyPr/>
          <a:lstStyle>
            <a:lvl1pPr>
              <a:defRPr sz="1800"/>
            </a:lvl1pPr>
          </a:lstStyle>
          <a:p>
            <a:endParaRPr lang="id-ID"/>
          </a:p>
        </p:txBody>
      </p:sp>
      <p:sp>
        <p:nvSpPr>
          <p:cNvPr id="10" name="Picture Placeholder 7"/>
          <p:cNvSpPr>
            <a:spLocks noGrp="1"/>
          </p:cNvSpPr>
          <p:nvPr>
            <p:ph type="pic" sz="quarter" idx="36"/>
          </p:nvPr>
        </p:nvSpPr>
        <p:spPr>
          <a:xfrm>
            <a:off x="2882900" y="4204985"/>
            <a:ext cx="2099297" cy="1751316"/>
          </a:xfrm>
          <a:prstGeom prst="rect">
            <a:avLst/>
          </a:prstGeom>
        </p:spPr>
        <p:txBody>
          <a:bodyPr/>
          <a:lstStyle>
            <a:lvl1pPr>
              <a:defRPr sz="1800"/>
            </a:lvl1pPr>
          </a:lstStyle>
          <a:p>
            <a:endParaRPr lang="id-ID"/>
          </a:p>
        </p:txBody>
      </p:sp>
      <p:sp>
        <p:nvSpPr>
          <p:cNvPr id="11" name="Picture Placeholder 7"/>
          <p:cNvSpPr>
            <a:spLocks noGrp="1"/>
          </p:cNvSpPr>
          <p:nvPr>
            <p:ph type="pic" sz="quarter" idx="37"/>
          </p:nvPr>
        </p:nvSpPr>
        <p:spPr>
          <a:xfrm>
            <a:off x="5066817" y="4189340"/>
            <a:ext cx="2099297" cy="1751316"/>
          </a:xfrm>
          <a:prstGeom prst="rect">
            <a:avLst/>
          </a:prstGeom>
        </p:spPr>
        <p:txBody>
          <a:bodyPr/>
          <a:lstStyle>
            <a:lvl1pPr>
              <a:defRPr sz="1800"/>
            </a:lvl1pPr>
          </a:lstStyle>
          <a:p>
            <a:endParaRPr lang="id-ID"/>
          </a:p>
        </p:txBody>
      </p:sp>
      <p:grpSp>
        <p:nvGrpSpPr>
          <p:cNvPr id="12" name="Group 11"/>
          <p:cNvGrpSpPr/>
          <p:nvPr userDrawn="1"/>
        </p:nvGrpSpPr>
        <p:grpSpPr>
          <a:xfrm>
            <a:off x="5859463" y="6252052"/>
            <a:ext cx="465137" cy="605948"/>
            <a:chOff x="5859463" y="6252052"/>
            <a:chExt cx="465137" cy="605948"/>
          </a:xfrm>
        </p:grpSpPr>
        <p:sp>
          <p:nvSpPr>
            <p:cNvPr id="13" name="Rectangle 12"/>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Isosceles Triangle 13"/>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TextBox 14"/>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33168546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par>
                          <p:cTn id="21" fill="hold">
                            <p:stCondLst>
                              <p:cond delay="1750"/>
                            </p:stCondLst>
                            <p:childTnLst>
                              <p:par>
                                <p:cTn id="22" presetID="47" presetClass="entr" presetSubtype="0" fill="hold" grpId="0" nodeType="afterEffect" nodePh="1">
                                  <p:stCondLst>
                                    <p:cond delay="0"/>
                                  </p:stCondLst>
                                  <p:endCondLst>
                                    <p:cond evt="begin" delay="0">
                                      <p:tn val="22"/>
                                    </p:cond>
                                  </p:end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ppt_x</p:attrName>
                                        </p:attrNameLst>
                                      </p:cBhvr>
                                      <p:tavLst>
                                        <p:tav tm="0">
                                          <p:val>
                                            <p:strVal val="#ppt_x"/>
                                          </p:val>
                                        </p:tav>
                                        <p:tav tm="100000">
                                          <p:val>
                                            <p:strVal val="#ppt_x"/>
                                          </p:val>
                                        </p:tav>
                                      </p:tavLst>
                                    </p:anim>
                                    <p:anim calcmode="lin" valueType="num">
                                      <p:cBhvr>
                                        <p:cTn id="26" dur="75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nodePh="1">
                                  <p:stCondLst>
                                    <p:cond delay="0"/>
                                  </p:stCondLst>
                                  <p:endCondLst>
                                    <p:cond evt="begin" delay="0">
                                      <p:tn val="27"/>
                                    </p:cond>
                                  </p:end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50"/>
                                        <p:tgtEl>
                                          <p:spTgt spid="11"/>
                                        </p:tgtEl>
                                      </p:cBhvr>
                                    </p:animEffect>
                                    <p:anim calcmode="lin" valueType="num">
                                      <p:cBhvr>
                                        <p:cTn id="30" dur="750" fill="hold"/>
                                        <p:tgtEl>
                                          <p:spTgt spid="11"/>
                                        </p:tgtEl>
                                        <p:attrNameLst>
                                          <p:attrName>ppt_x</p:attrName>
                                        </p:attrNameLst>
                                      </p:cBhvr>
                                      <p:tavLst>
                                        <p:tav tm="0">
                                          <p:val>
                                            <p:strVal val="#ppt_x"/>
                                          </p:val>
                                        </p:tav>
                                        <p:tav tm="100000">
                                          <p:val>
                                            <p:strVal val="#ppt_x"/>
                                          </p:val>
                                        </p:tav>
                                      </p:tavLst>
                                    </p:anim>
                                    <p:anim calcmode="lin" valueType="num">
                                      <p:cBhvr>
                                        <p:cTn id="31" dur="75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nodePh="1">
                                  <p:stCondLst>
                                    <p:cond delay="0"/>
                                  </p:stCondLst>
                                  <p:endCondLst>
                                    <p:cond evt="begin" delay="0">
                                      <p:tn val="33"/>
                                    </p:cond>
                                  </p:end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anim calcmode="lin" valueType="num">
                                      <p:cBhvr>
                                        <p:cTn id="36" dur="750" fill="hold"/>
                                        <p:tgtEl>
                                          <p:spTgt spid="8"/>
                                        </p:tgtEl>
                                        <p:attrNameLst>
                                          <p:attrName>ppt_x</p:attrName>
                                        </p:attrNameLst>
                                      </p:cBhvr>
                                      <p:tavLst>
                                        <p:tav tm="0">
                                          <p:val>
                                            <p:strVal val="#ppt_x"/>
                                          </p:val>
                                        </p:tav>
                                        <p:tav tm="100000">
                                          <p:val>
                                            <p:strVal val="#ppt_x"/>
                                          </p:val>
                                        </p:tav>
                                      </p:tavLst>
                                    </p:anim>
                                    <p:anim calcmode="lin" valueType="num">
                                      <p:cBhvr>
                                        <p:cTn id="37" dur="75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nodePh="1">
                                  <p:stCondLst>
                                    <p:cond delay="0"/>
                                  </p:stCondLst>
                                  <p:endCondLst>
                                    <p:cond evt="begin" delay="0">
                                      <p:tn val="38"/>
                                    </p:cond>
                                  </p:end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anim calcmode="lin" valueType="num">
                                      <p:cBhvr>
                                        <p:cTn id="41" dur="750" fill="hold"/>
                                        <p:tgtEl>
                                          <p:spTgt spid="9"/>
                                        </p:tgtEl>
                                        <p:attrNameLst>
                                          <p:attrName>ppt_x</p:attrName>
                                        </p:attrNameLst>
                                      </p:cBhvr>
                                      <p:tavLst>
                                        <p:tav tm="0">
                                          <p:val>
                                            <p:strVal val="#ppt_x"/>
                                          </p:val>
                                        </p:tav>
                                        <p:tav tm="100000">
                                          <p:val>
                                            <p:strVal val="#ppt_x"/>
                                          </p:val>
                                        </p:tav>
                                      </p:tavLst>
                                    </p:anim>
                                    <p:anim calcmode="lin" valueType="num">
                                      <p:cBhvr>
                                        <p:cTn id="42" dur="75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nodePh="1">
                                  <p:stCondLst>
                                    <p:cond delay="0"/>
                                  </p:stCondLst>
                                  <p:endCondLst>
                                    <p:cond evt="begin" delay="0">
                                      <p:tn val="43"/>
                                    </p:cond>
                                  </p:end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ppt_x</p:attrName>
                                        </p:attrNameLst>
                                      </p:cBhvr>
                                      <p:tavLst>
                                        <p:tav tm="0">
                                          <p:val>
                                            <p:strVal val="#ppt_x"/>
                                          </p:val>
                                        </p:tav>
                                        <p:tav tm="100000">
                                          <p:val>
                                            <p:strVal val="#ppt_x"/>
                                          </p:val>
                                        </p:tav>
                                      </p:tavLst>
                                    </p:anim>
                                    <p:anim calcmode="lin" valueType="num">
                                      <p:cBhvr>
                                        <p:cTn id="4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7" grpId="0"/>
      <p:bldP spid="8" grpId="0"/>
      <p:bldP spid="9" grpId="0"/>
      <p:bldP spid="10" grpId="0"/>
      <p:bldP spid="11" grpId="0"/>
      <p:bldP spid="1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1"/>
            <a:ext cx="12192000" cy="4644571"/>
          </a:xfrm>
          <a:prstGeom prst="rect">
            <a:avLst/>
          </a:prstGeom>
        </p:spPr>
        <p:txBody>
          <a:bodyPr/>
          <a:lstStyle>
            <a:lvl1pPr>
              <a:defRPr sz="1800">
                <a:solidFill>
                  <a:schemeClr val="bg1"/>
                </a:solidFill>
              </a:defRPr>
            </a:lvl1pPr>
          </a:lstStyle>
          <a:p>
            <a:endParaRPr lang="id-ID"/>
          </a:p>
        </p:txBody>
      </p:sp>
      <p:sp>
        <p:nvSpPr>
          <p:cNvPr id="10" name="Picture Placeholder 7"/>
          <p:cNvSpPr>
            <a:spLocks noGrp="1"/>
          </p:cNvSpPr>
          <p:nvPr>
            <p:ph type="pic" sz="quarter" idx="33"/>
          </p:nvPr>
        </p:nvSpPr>
        <p:spPr>
          <a:xfrm>
            <a:off x="961570" y="1327768"/>
            <a:ext cx="3940629" cy="2179243"/>
          </a:xfrm>
          <a:prstGeom prst="rect">
            <a:avLst/>
          </a:prstGeom>
        </p:spPr>
        <p:txBody>
          <a:bodyPr/>
          <a:lstStyle>
            <a:lvl1pPr>
              <a:defRPr sz="1800">
                <a:solidFill>
                  <a:schemeClr val="bg1"/>
                </a:solidFill>
              </a:defRPr>
            </a:lvl1pPr>
          </a:lstStyle>
          <a:p>
            <a:endParaRPr lang="id-ID"/>
          </a:p>
        </p:txBody>
      </p:sp>
      <p:grpSp>
        <p:nvGrpSpPr>
          <p:cNvPr id="11" name="Group 10"/>
          <p:cNvGrpSpPr/>
          <p:nvPr userDrawn="1"/>
        </p:nvGrpSpPr>
        <p:grpSpPr>
          <a:xfrm>
            <a:off x="5859463" y="6252052"/>
            <a:ext cx="465137" cy="605948"/>
            <a:chOff x="5859463" y="6252052"/>
            <a:chExt cx="465137" cy="605948"/>
          </a:xfrm>
        </p:grpSpPr>
        <p:sp>
          <p:nvSpPr>
            <p:cNvPr id="12" name="Rectangle 11"/>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Isosceles Triangle 12"/>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4" name="TextBox 13"/>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4134320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Freeform 3"/>
          <p:cNvSpPr/>
          <p:nvPr userDrawn="1"/>
        </p:nvSpPr>
        <p:spPr>
          <a:xfrm>
            <a:off x="0" y="0"/>
            <a:ext cx="6477000" cy="6858000"/>
          </a:xfrm>
          <a:custGeom>
            <a:avLst/>
            <a:gdLst>
              <a:gd name="connsiteX0" fmla="*/ 0 w 6477000"/>
              <a:gd name="connsiteY0" fmla="*/ 0 h 6858000"/>
              <a:gd name="connsiteX1" fmla="*/ 6096000 w 6477000"/>
              <a:gd name="connsiteY1" fmla="*/ 0 h 6858000"/>
              <a:gd name="connsiteX2" fmla="*/ 6096000 w 6477000"/>
              <a:gd name="connsiteY2" fmla="*/ 3191282 h 6858000"/>
              <a:gd name="connsiteX3" fmla="*/ 6477000 w 6477000"/>
              <a:gd name="connsiteY3" fmla="*/ 3429000 h 6858000"/>
              <a:gd name="connsiteX4" fmla="*/ 6096000 w 6477000"/>
              <a:gd name="connsiteY4" fmla="*/ 3666718 h 6858000"/>
              <a:gd name="connsiteX5" fmla="*/ 6096000 w 6477000"/>
              <a:gd name="connsiteY5" fmla="*/ 6858000 h 6858000"/>
              <a:gd name="connsiteX6" fmla="*/ 0 w 6477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0" h="6858000">
                <a:moveTo>
                  <a:pt x="0" y="0"/>
                </a:moveTo>
                <a:lnTo>
                  <a:pt x="6096000" y="0"/>
                </a:lnTo>
                <a:lnTo>
                  <a:pt x="6096000" y="3191282"/>
                </a:lnTo>
                <a:lnTo>
                  <a:pt x="6477000" y="3429000"/>
                </a:lnTo>
                <a:lnTo>
                  <a:pt x="6096000" y="3666718"/>
                </a:lnTo>
                <a:lnTo>
                  <a:pt x="609600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8"/>
          <p:cNvSpPr>
            <a:spLocks noGrp="1"/>
          </p:cNvSpPr>
          <p:nvPr>
            <p:ph type="pic" sz="quarter" idx="10"/>
          </p:nvPr>
        </p:nvSpPr>
        <p:spPr>
          <a:xfrm>
            <a:off x="1970515" y="1367064"/>
            <a:ext cx="2158276" cy="2158276"/>
          </a:xfrm>
          <a:prstGeom prst="ellipse">
            <a:avLst/>
          </a:prstGeom>
          <a:ln w="76200">
            <a:solidFill>
              <a:schemeClr val="bg1"/>
            </a:solidFill>
          </a:ln>
        </p:spPr>
        <p:txBody>
          <a:bodyPr/>
          <a:lstStyle>
            <a:lvl1pPr>
              <a:defRPr sz="1800"/>
            </a:lvl1pPr>
          </a:lstStyle>
          <a:p>
            <a:endParaRPr lang="id-ID"/>
          </a:p>
        </p:txBody>
      </p:sp>
      <p:grpSp>
        <p:nvGrpSpPr>
          <p:cNvPr id="9" name="Group 8"/>
          <p:cNvGrpSpPr/>
          <p:nvPr userDrawn="1"/>
        </p:nvGrpSpPr>
        <p:grpSpPr>
          <a:xfrm>
            <a:off x="5859463" y="6252052"/>
            <a:ext cx="465137" cy="605948"/>
            <a:chOff x="5859463" y="6252052"/>
            <a:chExt cx="465137" cy="605948"/>
          </a:xfrm>
        </p:grpSpPr>
        <p:sp>
          <p:nvSpPr>
            <p:cNvPr id="10" name="Rectangle 9"/>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10"/>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TextBox 11"/>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3971128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3" name="Oval 12"/>
          <p:cNvSpPr/>
          <p:nvPr userDrawn="1"/>
        </p:nvSpPr>
        <p:spPr>
          <a:xfrm>
            <a:off x="9380398" y="1859828"/>
            <a:ext cx="2247900" cy="22479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Oval 13"/>
          <p:cNvSpPr/>
          <p:nvPr userDrawn="1"/>
        </p:nvSpPr>
        <p:spPr>
          <a:xfrm>
            <a:off x="6440418" y="1859828"/>
            <a:ext cx="2247900" cy="22479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p:cNvSpPr/>
          <p:nvPr userDrawn="1"/>
        </p:nvSpPr>
        <p:spPr>
          <a:xfrm>
            <a:off x="3733696" y="1859828"/>
            <a:ext cx="2247900" cy="22479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val 1"/>
          <p:cNvSpPr/>
          <p:nvPr userDrawn="1"/>
        </p:nvSpPr>
        <p:spPr>
          <a:xfrm>
            <a:off x="793716" y="1859828"/>
            <a:ext cx="2247900" cy="22479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33"/>
          </p:nvPr>
        </p:nvSpPr>
        <p:spPr>
          <a:xfrm>
            <a:off x="694703" y="2053864"/>
            <a:ext cx="2160000" cy="2160000"/>
          </a:xfrm>
          <a:prstGeom prst="ellipse">
            <a:avLst/>
          </a:prstGeom>
          <a:ln w="57150">
            <a:solidFill>
              <a:schemeClr val="accent1"/>
            </a:solidFill>
          </a:ln>
        </p:spPr>
        <p:txBody>
          <a:bodyPr/>
          <a:lstStyle>
            <a:lvl1pPr>
              <a:defRPr sz="1800"/>
            </a:lvl1pPr>
          </a:lstStyle>
          <a:p>
            <a:endParaRPr lang="id-ID"/>
          </a:p>
        </p:txBody>
      </p:sp>
      <p:sp>
        <p:nvSpPr>
          <p:cNvPr id="8" name="Picture Placeholder 7"/>
          <p:cNvSpPr>
            <a:spLocks noGrp="1"/>
          </p:cNvSpPr>
          <p:nvPr>
            <p:ph type="pic" sz="quarter" idx="34"/>
          </p:nvPr>
        </p:nvSpPr>
        <p:spPr>
          <a:xfrm>
            <a:off x="3651838" y="2059950"/>
            <a:ext cx="2160000" cy="2160000"/>
          </a:xfrm>
          <a:prstGeom prst="ellipse">
            <a:avLst/>
          </a:prstGeom>
          <a:ln w="57150">
            <a:solidFill>
              <a:schemeClr val="accent3"/>
            </a:solidFill>
          </a:ln>
        </p:spPr>
        <p:txBody>
          <a:bodyPr/>
          <a:lstStyle>
            <a:lvl1pPr>
              <a:defRPr sz="1800"/>
            </a:lvl1pPr>
          </a:lstStyle>
          <a:p>
            <a:endParaRPr lang="id-ID"/>
          </a:p>
        </p:txBody>
      </p:sp>
      <p:sp>
        <p:nvSpPr>
          <p:cNvPr id="9" name="Picture Placeholder 7"/>
          <p:cNvSpPr>
            <a:spLocks noGrp="1"/>
          </p:cNvSpPr>
          <p:nvPr>
            <p:ph type="pic" sz="quarter" idx="35"/>
          </p:nvPr>
        </p:nvSpPr>
        <p:spPr>
          <a:xfrm>
            <a:off x="6380163" y="2053864"/>
            <a:ext cx="2160000" cy="2160000"/>
          </a:xfrm>
          <a:prstGeom prst="ellipse">
            <a:avLst/>
          </a:prstGeom>
          <a:ln w="57150">
            <a:solidFill>
              <a:schemeClr val="accent4"/>
            </a:solidFill>
          </a:ln>
        </p:spPr>
        <p:txBody>
          <a:bodyPr/>
          <a:lstStyle>
            <a:lvl1pPr>
              <a:defRPr sz="1800"/>
            </a:lvl1pPr>
          </a:lstStyle>
          <a:p>
            <a:endParaRPr lang="id-ID"/>
          </a:p>
        </p:txBody>
      </p:sp>
      <p:sp>
        <p:nvSpPr>
          <p:cNvPr id="10" name="Picture Placeholder 7"/>
          <p:cNvSpPr>
            <a:spLocks noGrp="1"/>
          </p:cNvSpPr>
          <p:nvPr>
            <p:ph type="pic" sz="quarter" idx="36"/>
          </p:nvPr>
        </p:nvSpPr>
        <p:spPr>
          <a:xfrm>
            <a:off x="9337298" y="2059950"/>
            <a:ext cx="2160000" cy="2160000"/>
          </a:xfrm>
          <a:prstGeom prst="ellipse">
            <a:avLst/>
          </a:prstGeom>
          <a:noFill/>
          <a:ln w="57150">
            <a:solidFill>
              <a:schemeClr val="accent6"/>
            </a:solidFill>
          </a:ln>
        </p:spPr>
        <p:txBody>
          <a:bodyPr/>
          <a:lstStyle>
            <a:lvl1pPr>
              <a:defRPr sz="1800" b="0" cap="none" spc="0">
                <a:ln w="0"/>
                <a:solidFill>
                  <a:schemeClr val="tx1"/>
                </a:solidFill>
                <a:effectLst>
                  <a:outerShdw blurRad="38100" dist="19050" dir="2700000" algn="tl" rotWithShape="0">
                    <a:schemeClr val="dk1">
                      <a:alpha val="40000"/>
                    </a:schemeClr>
                  </a:outerShdw>
                </a:effectLst>
              </a:defRPr>
            </a:lvl1pPr>
          </a:lstStyle>
          <a:p>
            <a:endParaRPr lang="id-ID"/>
          </a:p>
        </p:txBody>
      </p:sp>
      <p:grpSp>
        <p:nvGrpSpPr>
          <p:cNvPr id="15" name="Group 14"/>
          <p:cNvGrpSpPr/>
          <p:nvPr userDrawn="1"/>
        </p:nvGrpSpPr>
        <p:grpSpPr>
          <a:xfrm>
            <a:off x="5859463" y="6252052"/>
            <a:ext cx="465137" cy="605948"/>
            <a:chOff x="5859463" y="6252052"/>
            <a:chExt cx="465137" cy="605948"/>
          </a:xfrm>
        </p:grpSpPr>
        <p:sp>
          <p:nvSpPr>
            <p:cNvPr id="16" name="Rectangle 15"/>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Isosceles Triangle 16"/>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8" name="TextBox 17"/>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2351631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2" grpId="0" animBg="1"/>
      <p:bldP spid="2" grpId="0" animBg="1"/>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7" grpId="0" animBg="1"/>
      <p:bldP spid="8" grpId="0" animBg="1"/>
      <p:bldP spid="9" grpId="0" animBg="1"/>
      <p:bldP spid="10" grpId="0" animBg="1"/>
      <p:bldP spid="1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8" name="Picture Placeholder 7"/>
          <p:cNvSpPr>
            <a:spLocks noGrp="1"/>
          </p:cNvSpPr>
          <p:nvPr>
            <p:ph type="pic" sz="quarter" idx="33"/>
          </p:nvPr>
        </p:nvSpPr>
        <p:spPr>
          <a:xfrm>
            <a:off x="5222196" y="2305050"/>
            <a:ext cx="1779854" cy="2930829"/>
          </a:xfrm>
          <a:prstGeom prst="rect">
            <a:avLst/>
          </a:prstGeom>
        </p:spPr>
        <p:txBody>
          <a:bodyPr/>
          <a:lstStyle>
            <a:lvl1pPr>
              <a:defRPr sz="1800"/>
            </a:lvl1pPr>
          </a:lstStyle>
          <a:p>
            <a:endParaRPr lang="id-ID"/>
          </a:p>
        </p:txBody>
      </p:sp>
      <p:grpSp>
        <p:nvGrpSpPr>
          <p:cNvPr id="9" name="Group 6">
            <a:extLst>
              <a:ext uri="{FF2B5EF4-FFF2-40B4-BE49-F238E27FC236}">
                <a16:creationId xmlns:a16="http://schemas.microsoft.com/office/drawing/2014/main" id="{EEE494F3-1F32-48A9-BCA1-373FA47E8FED}"/>
              </a:ext>
            </a:extLst>
          </p:cNvPr>
          <p:cNvGrpSpPr/>
          <p:nvPr userDrawn="1"/>
        </p:nvGrpSpPr>
        <p:grpSpPr>
          <a:xfrm>
            <a:off x="5859463" y="6252052"/>
            <a:ext cx="465137" cy="605948"/>
            <a:chOff x="5859463" y="6252052"/>
            <a:chExt cx="465137" cy="605948"/>
          </a:xfrm>
        </p:grpSpPr>
        <p:sp>
          <p:nvSpPr>
            <p:cNvPr id="10" name="Rectangle 7">
              <a:extLst>
                <a:ext uri="{FF2B5EF4-FFF2-40B4-BE49-F238E27FC236}">
                  <a16:creationId xmlns:a16="http://schemas.microsoft.com/office/drawing/2014/main" id="{27C76288-E722-484B-A0B6-0376C5392915}"/>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8">
              <a:extLst>
                <a:ext uri="{FF2B5EF4-FFF2-40B4-BE49-F238E27FC236}">
                  <a16:creationId xmlns:a16="http://schemas.microsoft.com/office/drawing/2014/main" id="{5462D5F9-D97C-455F-91E3-FB84157003BB}"/>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2" name="TextBox 9">
            <a:extLst>
              <a:ext uri="{FF2B5EF4-FFF2-40B4-BE49-F238E27FC236}">
                <a16:creationId xmlns:a16="http://schemas.microsoft.com/office/drawing/2014/main" id="{561A3FF5-AF2B-4A28-A0A1-0DDAA28D7E3F}"/>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1928169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14" name="Picture Placeholder 7"/>
          <p:cNvSpPr>
            <a:spLocks noGrp="1"/>
          </p:cNvSpPr>
          <p:nvPr>
            <p:ph type="pic" sz="quarter" idx="35"/>
          </p:nvPr>
        </p:nvSpPr>
        <p:spPr>
          <a:xfrm>
            <a:off x="0" y="1680250"/>
            <a:ext cx="2348960" cy="2281082"/>
          </a:xfrm>
          <a:prstGeom prst="rect">
            <a:avLst/>
          </a:prstGeom>
        </p:spPr>
        <p:txBody>
          <a:bodyPr/>
          <a:lstStyle>
            <a:lvl1pPr>
              <a:defRPr sz="1800"/>
            </a:lvl1pPr>
          </a:lstStyle>
          <a:p>
            <a:endParaRPr lang="id-ID" dirty="0"/>
          </a:p>
        </p:txBody>
      </p:sp>
      <p:sp>
        <p:nvSpPr>
          <p:cNvPr id="16" name="Picture Placeholder 7"/>
          <p:cNvSpPr>
            <a:spLocks noGrp="1"/>
          </p:cNvSpPr>
          <p:nvPr>
            <p:ph type="pic" sz="quarter" idx="37"/>
          </p:nvPr>
        </p:nvSpPr>
        <p:spPr>
          <a:xfrm>
            <a:off x="9703214" y="1680250"/>
            <a:ext cx="2488785" cy="2281081"/>
          </a:xfrm>
          <a:prstGeom prst="rect">
            <a:avLst/>
          </a:prstGeom>
        </p:spPr>
        <p:txBody>
          <a:bodyPr/>
          <a:lstStyle>
            <a:lvl1pPr>
              <a:defRPr sz="1800"/>
            </a:lvl1pPr>
          </a:lstStyle>
          <a:p>
            <a:endParaRPr lang="id-ID"/>
          </a:p>
        </p:txBody>
      </p:sp>
      <p:sp>
        <p:nvSpPr>
          <p:cNvPr id="28" name="Picture Placeholder 7"/>
          <p:cNvSpPr>
            <a:spLocks noGrp="1"/>
          </p:cNvSpPr>
          <p:nvPr>
            <p:ph type="pic" sz="quarter" idx="43"/>
          </p:nvPr>
        </p:nvSpPr>
        <p:spPr>
          <a:xfrm>
            <a:off x="7277685" y="3984998"/>
            <a:ext cx="2425531" cy="2281082"/>
          </a:xfrm>
          <a:prstGeom prst="rect">
            <a:avLst/>
          </a:prstGeom>
        </p:spPr>
        <p:txBody>
          <a:bodyPr/>
          <a:lstStyle>
            <a:lvl1pPr>
              <a:defRPr sz="1800"/>
            </a:lvl1pPr>
          </a:lstStyle>
          <a:p>
            <a:endParaRPr lang="id-ID"/>
          </a:p>
        </p:txBody>
      </p:sp>
      <p:sp>
        <p:nvSpPr>
          <p:cNvPr id="2" name="Rectangle 1"/>
          <p:cNvSpPr/>
          <p:nvPr userDrawn="1"/>
        </p:nvSpPr>
        <p:spPr>
          <a:xfrm>
            <a:off x="0" y="3961331"/>
            <a:ext cx="2348955" cy="22907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p:cNvSpPr/>
          <p:nvPr userDrawn="1"/>
        </p:nvSpPr>
        <p:spPr>
          <a:xfrm>
            <a:off x="2348959" y="1680249"/>
            <a:ext cx="2425529" cy="2304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Rectangle 32"/>
          <p:cNvSpPr/>
          <p:nvPr userDrawn="1"/>
        </p:nvSpPr>
        <p:spPr>
          <a:xfrm>
            <a:off x="4774484" y="3967968"/>
            <a:ext cx="2503197" cy="22907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Rectangle 33"/>
          <p:cNvSpPr/>
          <p:nvPr userDrawn="1"/>
        </p:nvSpPr>
        <p:spPr>
          <a:xfrm>
            <a:off x="7277685" y="1680249"/>
            <a:ext cx="2425529" cy="23047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Rectangle 34"/>
          <p:cNvSpPr/>
          <p:nvPr userDrawn="1"/>
        </p:nvSpPr>
        <p:spPr>
          <a:xfrm>
            <a:off x="9703211" y="3967968"/>
            <a:ext cx="2488789" cy="22840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p:cNvSpPr/>
          <p:nvPr userDrawn="1"/>
        </p:nvSpPr>
        <p:spPr>
          <a:xfrm>
            <a:off x="4774480" y="1680249"/>
            <a:ext cx="2503201" cy="23047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Rectangle 36"/>
          <p:cNvSpPr/>
          <p:nvPr userDrawn="1"/>
        </p:nvSpPr>
        <p:spPr>
          <a:xfrm>
            <a:off x="2348956" y="3977984"/>
            <a:ext cx="2425520" cy="227406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2" name="Group 21"/>
          <p:cNvGrpSpPr/>
          <p:nvPr userDrawn="1"/>
        </p:nvGrpSpPr>
        <p:grpSpPr>
          <a:xfrm>
            <a:off x="5859463" y="6252052"/>
            <a:ext cx="465137" cy="605948"/>
            <a:chOff x="5859463" y="6252052"/>
            <a:chExt cx="465137" cy="605948"/>
          </a:xfrm>
        </p:grpSpPr>
        <p:sp>
          <p:nvSpPr>
            <p:cNvPr id="23" name="Rectangle 22"/>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Isosceles Triangle 23"/>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5" name="TextBox 24"/>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4074250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750"/>
                                        <p:tgtEl>
                                          <p:spTgt spid="2"/>
                                        </p:tgtEl>
                                      </p:cBhvr>
                                    </p:animEffect>
                                    <p:anim calcmode="lin" valueType="num">
                                      <p:cBhvr>
                                        <p:cTn id="25" dur="750" fill="hold"/>
                                        <p:tgtEl>
                                          <p:spTgt spid="2"/>
                                        </p:tgtEl>
                                        <p:attrNameLst>
                                          <p:attrName>ppt_x</p:attrName>
                                        </p:attrNameLst>
                                      </p:cBhvr>
                                      <p:tavLst>
                                        <p:tav tm="0">
                                          <p:val>
                                            <p:strVal val="#ppt_x"/>
                                          </p:val>
                                        </p:tav>
                                        <p:tav tm="100000">
                                          <p:val>
                                            <p:strVal val="#ppt_x"/>
                                          </p:val>
                                        </p:tav>
                                      </p:tavLst>
                                    </p:anim>
                                    <p:anim calcmode="lin" valueType="num">
                                      <p:cBhvr>
                                        <p:cTn id="26" dur="75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750"/>
                                        <p:tgtEl>
                                          <p:spTgt spid="29"/>
                                        </p:tgtEl>
                                      </p:cBhvr>
                                    </p:animEffect>
                                    <p:anim calcmode="lin" valueType="num">
                                      <p:cBhvr>
                                        <p:cTn id="30" dur="750" fill="hold"/>
                                        <p:tgtEl>
                                          <p:spTgt spid="29"/>
                                        </p:tgtEl>
                                        <p:attrNameLst>
                                          <p:attrName>ppt_x</p:attrName>
                                        </p:attrNameLst>
                                      </p:cBhvr>
                                      <p:tavLst>
                                        <p:tav tm="0">
                                          <p:val>
                                            <p:strVal val="#ppt_x"/>
                                          </p:val>
                                        </p:tav>
                                        <p:tav tm="100000">
                                          <p:val>
                                            <p:strVal val="#ppt_x"/>
                                          </p:val>
                                        </p:tav>
                                      </p:tavLst>
                                    </p:anim>
                                    <p:anim calcmode="lin" valueType="num">
                                      <p:cBhvr>
                                        <p:cTn id="31" dur="750" fill="hold"/>
                                        <p:tgtEl>
                                          <p:spTgt spid="2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50"/>
                                        <p:tgtEl>
                                          <p:spTgt spid="33"/>
                                        </p:tgtEl>
                                      </p:cBhvr>
                                    </p:animEffect>
                                    <p:anim calcmode="lin" valueType="num">
                                      <p:cBhvr>
                                        <p:cTn id="35" dur="750" fill="hold"/>
                                        <p:tgtEl>
                                          <p:spTgt spid="33"/>
                                        </p:tgtEl>
                                        <p:attrNameLst>
                                          <p:attrName>ppt_x</p:attrName>
                                        </p:attrNameLst>
                                      </p:cBhvr>
                                      <p:tavLst>
                                        <p:tav tm="0">
                                          <p:val>
                                            <p:strVal val="#ppt_x"/>
                                          </p:val>
                                        </p:tav>
                                        <p:tav tm="100000">
                                          <p:val>
                                            <p:strVal val="#ppt_x"/>
                                          </p:val>
                                        </p:tav>
                                      </p:tavLst>
                                    </p:anim>
                                    <p:anim calcmode="lin" valueType="num">
                                      <p:cBhvr>
                                        <p:cTn id="36" dur="750" fill="hold"/>
                                        <p:tgtEl>
                                          <p:spTgt spid="3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750"/>
                                        <p:tgtEl>
                                          <p:spTgt spid="34"/>
                                        </p:tgtEl>
                                      </p:cBhvr>
                                    </p:animEffect>
                                    <p:anim calcmode="lin" valueType="num">
                                      <p:cBhvr>
                                        <p:cTn id="40" dur="750" fill="hold"/>
                                        <p:tgtEl>
                                          <p:spTgt spid="34"/>
                                        </p:tgtEl>
                                        <p:attrNameLst>
                                          <p:attrName>ppt_x</p:attrName>
                                        </p:attrNameLst>
                                      </p:cBhvr>
                                      <p:tavLst>
                                        <p:tav tm="0">
                                          <p:val>
                                            <p:strVal val="#ppt_x"/>
                                          </p:val>
                                        </p:tav>
                                        <p:tav tm="100000">
                                          <p:val>
                                            <p:strVal val="#ppt_x"/>
                                          </p:val>
                                        </p:tav>
                                      </p:tavLst>
                                    </p:anim>
                                    <p:anim calcmode="lin" valueType="num">
                                      <p:cBhvr>
                                        <p:cTn id="41" dur="75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750"/>
                                        <p:tgtEl>
                                          <p:spTgt spid="35"/>
                                        </p:tgtEl>
                                      </p:cBhvr>
                                    </p:animEffect>
                                    <p:anim calcmode="lin" valueType="num">
                                      <p:cBhvr>
                                        <p:cTn id="45" dur="750" fill="hold"/>
                                        <p:tgtEl>
                                          <p:spTgt spid="35"/>
                                        </p:tgtEl>
                                        <p:attrNameLst>
                                          <p:attrName>ppt_x</p:attrName>
                                        </p:attrNameLst>
                                      </p:cBhvr>
                                      <p:tavLst>
                                        <p:tav tm="0">
                                          <p:val>
                                            <p:strVal val="#ppt_x"/>
                                          </p:val>
                                        </p:tav>
                                        <p:tav tm="100000">
                                          <p:val>
                                            <p:strVal val="#ppt_x"/>
                                          </p:val>
                                        </p:tav>
                                      </p:tavLst>
                                    </p:anim>
                                    <p:anim calcmode="lin" valueType="num">
                                      <p:cBhvr>
                                        <p:cTn id="46" dur="750" fill="hold"/>
                                        <p:tgtEl>
                                          <p:spTgt spid="35"/>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7" presetClass="entr" presetSubtype="0" fill="hold" grpId="0" nodeType="afterEffect" nodePh="1">
                                  <p:stCondLst>
                                    <p:cond delay="0"/>
                                  </p:stCondLst>
                                  <p:endCondLst>
                                    <p:cond evt="begin" delay="0">
                                      <p:tn val="48"/>
                                    </p:cond>
                                  </p:endCondLst>
                                  <p:childTnLst>
                                    <p:set>
                                      <p:cBhvr>
                                        <p:cTn id="49" dur="1" fill="hold">
                                          <p:stCondLst>
                                            <p:cond delay="0"/>
                                          </p:stCondLst>
                                        </p:cTn>
                                        <p:tgtEl>
                                          <p:spTgt spid="14"/>
                                        </p:tgtEl>
                                        <p:attrNameLst>
                                          <p:attrName>style.visibility</p:attrName>
                                        </p:attrNameLst>
                                      </p:cBhvr>
                                      <p:to>
                                        <p:strVal val="visible"/>
                                      </p:to>
                                    </p:set>
                                    <p:animEffect transition="in" filter="fade">
                                      <p:cBhvr>
                                        <p:cTn id="50" dur="750"/>
                                        <p:tgtEl>
                                          <p:spTgt spid="14"/>
                                        </p:tgtEl>
                                      </p:cBhvr>
                                    </p:animEffect>
                                    <p:anim calcmode="lin" valueType="num">
                                      <p:cBhvr>
                                        <p:cTn id="51" dur="750" fill="hold"/>
                                        <p:tgtEl>
                                          <p:spTgt spid="14"/>
                                        </p:tgtEl>
                                        <p:attrNameLst>
                                          <p:attrName>ppt_x</p:attrName>
                                        </p:attrNameLst>
                                      </p:cBhvr>
                                      <p:tavLst>
                                        <p:tav tm="0">
                                          <p:val>
                                            <p:strVal val="#ppt_x"/>
                                          </p:val>
                                        </p:tav>
                                        <p:tav tm="100000">
                                          <p:val>
                                            <p:strVal val="#ppt_x"/>
                                          </p:val>
                                        </p:tav>
                                      </p:tavLst>
                                    </p:anim>
                                    <p:anim calcmode="lin" valueType="num">
                                      <p:cBhvr>
                                        <p:cTn id="52" dur="750" fill="hold"/>
                                        <p:tgtEl>
                                          <p:spTgt spid="14"/>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750"/>
                                        <p:tgtEl>
                                          <p:spTgt spid="37"/>
                                        </p:tgtEl>
                                      </p:cBhvr>
                                    </p:animEffect>
                                    <p:anim calcmode="lin" valueType="num">
                                      <p:cBhvr>
                                        <p:cTn id="56" dur="750" fill="hold"/>
                                        <p:tgtEl>
                                          <p:spTgt spid="37"/>
                                        </p:tgtEl>
                                        <p:attrNameLst>
                                          <p:attrName>ppt_x</p:attrName>
                                        </p:attrNameLst>
                                      </p:cBhvr>
                                      <p:tavLst>
                                        <p:tav tm="0">
                                          <p:val>
                                            <p:strVal val="#ppt_x"/>
                                          </p:val>
                                        </p:tav>
                                        <p:tav tm="100000">
                                          <p:val>
                                            <p:strVal val="#ppt_x"/>
                                          </p:val>
                                        </p:tav>
                                      </p:tavLst>
                                    </p:anim>
                                    <p:anim calcmode="lin" valueType="num">
                                      <p:cBhvr>
                                        <p:cTn id="57" dur="750" fill="hold"/>
                                        <p:tgtEl>
                                          <p:spTgt spid="3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750"/>
                                        <p:tgtEl>
                                          <p:spTgt spid="36"/>
                                        </p:tgtEl>
                                      </p:cBhvr>
                                    </p:animEffect>
                                    <p:anim calcmode="lin" valueType="num">
                                      <p:cBhvr>
                                        <p:cTn id="61" dur="750" fill="hold"/>
                                        <p:tgtEl>
                                          <p:spTgt spid="36"/>
                                        </p:tgtEl>
                                        <p:attrNameLst>
                                          <p:attrName>ppt_x</p:attrName>
                                        </p:attrNameLst>
                                      </p:cBhvr>
                                      <p:tavLst>
                                        <p:tav tm="0">
                                          <p:val>
                                            <p:strVal val="#ppt_x"/>
                                          </p:val>
                                        </p:tav>
                                        <p:tav tm="100000">
                                          <p:val>
                                            <p:strVal val="#ppt_x"/>
                                          </p:val>
                                        </p:tav>
                                      </p:tavLst>
                                    </p:anim>
                                    <p:anim calcmode="lin" valueType="num">
                                      <p:cBhvr>
                                        <p:cTn id="62" dur="750" fill="hold"/>
                                        <p:tgtEl>
                                          <p:spTgt spid="36"/>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nodePh="1">
                                  <p:stCondLst>
                                    <p:cond delay="0"/>
                                  </p:stCondLst>
                                  <p:endCondLst>
                                    <p:cond evt="begin" delay="0">
                                      <p:tn val="63"/>
                                    </p:cond>
                                  </p:endCondLst>
                                  <p:childTnLst>
                                    <p:set>
                                      <p:cBhvr>
                                        <p:cTn id="64" dur="1" fill="hold">
                                          <p:stCondLst>
                                            <p:cond delay="0"/>
                                          </p:stCondLst>
                                        </p:cTn>
                                        <p:tgtEl>
                                          <p:spTgt spid="28"/>
                                        </p:tgtEl>
                                        <p:attrNameLst>
                                          <p:attrName>style.visibility</p:attrName>
                                        </p:attrNameLst>
                                      </p:cBhvr>
                                      <p:to>
                                        <p:strVal val="visible"/>
                                      </p:to>
                                    </p:set>
                                    <p:animEffect transition="in" filter="fade">
                                      <p:cBhvr>
                                        <p:cTn id="65" dur="750"/>
                                        <p:tgtEl>
                                          <p:spTgt spid="28"/>
                                        </p:tgtEl>
                                      </p:cBhvr>
                                    </p:animEffect>
                                    <p:anim calcmode="lin" valueType="num">
                                      <p:cBhvr>
                                        <p:cTn id="66" dur="750" fill="hold"/>
                                        <p:tgtEl>
                                          <p:spTgt spid="28"/>
                                        </p:tgtEl>
                                        <p:attrNameLst>
                                          <p:attrName>ppt_x</p:attrName>
                                        </p:attrNameLst>
                                      </p:cBhvr>
                                      <p:tavLst>
                                        <p:tav tm="0">
                                          <p:val>
                                            <p:strVal val="#ppt_x"/>
                                          </p:val>
                                        </p:tav>
                                        <p:tav tm="100000">
                                          <p:val>
                                            <p:strVal val="#ppt_x"/>
                                          </p:val>
                                        </p:tav>
                                      </p:tavLst>
                                    </p:anim>
                                    <p:anim calcmode="lin" valueType="num">
                                      <p:cBhvr>
                                        <p:cTn id="67" dur="750" fill="hold"/>
                                        <p:tgtEl>
                                          <p:spTgt spid="28"/>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nodePh="1">
                                  <p:stCondLst>
                                    <p:cond delay="0"/>
                                  </p:stCondLst>
                                  <p:endCondLst>
                                    <p:cond evt="begin" delay="0">
                                      <p:tn val="68"/>
                                    </p:cond>
                                  </p:endCondLst>
                                  <p:childTnLst>
                                    <p:set>
                                      <p:cBhvr>
                                        <p:cTn id="69" dur="1" fill="hold">
                                          <p:stCondLst>
                                            <p:cond delay="0"/>
                                          </p:stCondLst>
                                        </p:cTn>
                                        <p:tgtEl>
                                          <p:spTgt spid="16"/>
                                        </p:tgtEl>
                                        <p:attrNameLst>
                                          <p:attrName>style.visibility</p:attrName>
                                        </p:attrNameLst>
                                      </p:cBhvr>
                                      <p:to>
                                        <p:strVal val="visible"/>
                                      </p:to>
                                    </p:set>
                                    <p:animEffect transition="in" filter="fade">
                                      <p:cBhvr>
                                        <p:cTn id="70" dur="750"/>
                                        <p:tgtEl>
                                          <p:spTgt spid="16"/>
                                        </p:tgtEl>
                                      </p:cBhvr>
                                    </p:animEffect>
                                    <p:anim calcmode="lin" valueType="num">
                                      <p:cBhvr>
                                        <p:cTn id="71" dur="750" fill="hold"/>
                                        <p:tgtEl>
                                          <p:spTgt spid="16"/>
                                        </p:tgtEl>
                                        <p:attrNameLst>
                                          <p:attrName>ppt_x</p:attrName>
                                        </p:attrNameLst>
                                      </p:cBhvr>
                                      <p:tavLst>
                                        <p:tav tm="0">
                                          <p:val>
                                            <p:strVal val="#ppt_x"/>
                                          </p:val>
                                        </p:tav>
                                        <p:tav tm="100000">
                                          <p:val>
                                            <p:strVal val="#ppt_x"/>
                                          </p:val>
                                        </p:tav>
                                      </p:tavLst>
                                    </p:anim>
                                    <p:anim calcmode="lin" valueType="num">
                                      <p:cBhvr>
                                        <p:cTn id="72"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4" grpId="0"/>
      <p:bldP spid="16" grpId="0"/>
      <p:bldP spid="28" grpId="0"/>
      <p:bldP spid="2" grpId="0" animBg="1"/>
      <p:bldP spid="29" grpId="0" animBg="1"/>
      <p:bldP spid="33" grpId="0" animBg="1"/>
      <p:bldP spid="34" grpId="0" animBg="1"/>
      <p:bldP spid="35" grpId="0" animBg="1"/>
      <p:bldP spid="36" grpId="0" animBg="1"/>
      <p:bldP spid="37" grpId="0" animBg="1"/>
      <p:bldP spid="25"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Picture Placeholder 7"/>
          <p:cNvSpPr>
            <a:spLocks noGrp="1"/>
          </p:cNvSpPr>
          <p:nvPr>
            <p:ph type="pic" sz="quarter" idx="35"/>
          </p:nvPr>
        </p:nvSpPr>
        <p:spPr>
          <a:xfrm>
            <a:off x="4860131" y="0"/>
            <a:ext cx="2471738" cy="2295244"/>
          </a:xfrm>
          <a:prstGeom prst="rect">
            <a:avLst/>
          </a:prstGeom>
        </p:spPr>
        <p:txBody>
          <a:bodyPr/>
          <a:lstStyle>
            <a:lvl1pPr>
              <a:defRPr sz="1800"/>
            </a:lvl1pPr>
          </a:lstStyle>
          <a:p>
            <a:endParaRPr lang="id-ID" dirty="0"/>
          </a:p>
        </p:txBody>
      </p:sp>
      <p:sp>
        <p:nvSpPr>
          <p:cNvPr id="4" name="Picture Placeholder 7"/>
          <p:cNvSpPr>
            <a:spLocks noGrp="1"/>
          </p:cNvSpPr>
          <p:nvPr>
            <p:ph type="pic" sz="quarter" idx="37"/>
          </p:nvPr>
        </p:nvSpPr>
        <p:spPr>
          <a:xfrm>
            <a:off x="4860131" y="4569540"/>
            <a:ext cx="2471738" cy="2288459"/>
          </a:xfrm>
          <a:prstGeom prst="rect">
            <a:avLst/>
          </a:prstGeom>
        </p:spPr>
        <p:txBody>
          <a:bodyPr/>
          <a:lstStyle>
            <a:lvl1pPr>
              <a:defRPr sz="1800"/>
            </a:lvl1pPr>
          </a:lstStyle>
          <a:p>
            <a:endParaRPr lang="id-ID" dirty="0"/>
          </a:p>
        </p:txBody>
      </p:sp>
      <p:sp>
        <p:nvSpPr>
          <p:cNvPr id="18" name="Picture Placeholder 7"/>
          <p:cNvSpPr>
            <a:spLocks noGrp="1"/>
          </p:cNvSpPr>
          <p:nvPr>
            <p:ph type="pic" sz="quarter" idx="39"/>
          </p:nvPr>
        </p:nvSpPr>
        <p:spPr>
          <a:xfrm>
            <a:off x="2469356" y="2288459"/>
            <a:ext cx="2390775" cy="2281082"/>
          </a:xfrm>
          <a:prstGeom prst="rect">
            <a:avLst/>
          </a:prstGeom>
        </p:spPr>
        <p:txBody>
          <a:bodyPr/>
          <a:lstStyle>
            <a:lvl1pPr>
              <a:defRPr sz="1800"/>
            </a:lvl1pPr>
          </a:lstStyle>
          <a:p>
            <a:endParaRPr lang="id-ID" dirty="0"/>
          </a:p>
        </p:txBody>
      </p:sp>
      <p:sp>
        <p:nvSpPr>
          <p:cNvPr id="20" name="Picture Placeholder 7"/>
          <p:cNvSpPr>
            <a:spLocks noGrp="1"/>
          </p:cNvSpPr>
          <p:nvPr>
            <p:ph type="pic" sz="quarter" idx="41"/>
          </p:nvPr>
        </p:nvSpPr>
        <p:spPr>
          <a:xfrm>
            <a:off x="1" y="-1"/>
            <a:ext cx="2469356" cy="2300951"/>
          </a:xfrm>
          <a:prstGeom prst="rect">
            <a:avLst/>
          </a:prstGeom>
        </p:spPr>
        <p:txBody>
          <a:bodyPr/>
          <a:lstStyle>
            <a:lvl1pPr>
              <a:defRPr sz="1800"/>
            </a:lvl1pPr>
          </a:lstStyle>
          <a:p>
            <a:endParaRPr lang="id-ID" dirty="0"/>
          </a:p>
        </p:txBody>
      </p:sp>
      <p:sp>
        <p:nvSpPr>
          <p:cNvPr id="22" name="Picture Placeholder 7"/>
          <p:cNvSpPr>
            <a:spLocks noGrp="1"/>
          </p:cNvSpPr>
          <p:nvPr>
            <p:ph type="pic" sz="quarter" idx="43"/>
          </p:nvPr>
        </p:nvSpPr>
        <p:spPr>
          <a:xfrm>
            <a:off x="1" y="4569540"/>
            <a:ext cx="2469356" cy="2288459"/>
          </a:xfrm>
          <a:prstGeom prst="rect">
            <a:avLst/>
          </a:prstGeom>
        </p:spPr>
        <p:txBody>
          <a:bodyPr/>
          <a:lstStyle>
            <a:lvl1pPr>
              <a:defRPr sz="1800"/>
            </a:lvl1pPr>
          </a:lstStyle>
          <a:p>
            <a:endParaRPr lang="id-ID" dirty="0"/>
          </a:p>
        </p:txBody>
      </p:sp>
      <p:sp>
        <p:nvSpPr>
          <p:cNvPr id="23" name="Picture Placeholder 7"/>
          <p:cNvSpPr>
            <a:spLocks noGrp="1"/>
          </p:cNvSpPr>
          <p:nvPr>
            <p:ph type="pic" sz="quarter" idx="44"/>
          </p:nvPr>
        </p:nvSpPr>
        <p:spPr>
          <a:xfrm>
            <a:off x="9801225" y="0"/>
            <a:ext cx="2390775" cy="2298095"/>
          </a:xfrm>
          <a:prstGeom prst="rect">
            <a:avLst/>
          </a:prstGeom>
        </p:spPr>
        <p:txBody>
          <a:bodyPr/>
          <a:lstStyle>
            <a:lvl1pPr>
              <a:defRPr sz="1800"/>
            </a:lvl1pPr>
          </a:lstStyle>
          <a:p>
            <a:endParaRPr lang="id-ID" dirty="0"/>
          </a:p>
        </p:txBody>
      </p:sp>
      <p:sp>
        <p:nvSpPr>
          <p:cNvPr id="25" name="Picture Placeholder 7"/>
          <p:cNvSpPr>
            <a:spLocks noGrp="1"/>
          </p:cNvSpPr>
          <p:nvPr>
            <p:ph type="pic" sz="quarter" idx="46"/>
          </p:nvPr>
        </p:nvSpPr>
        <p:spPr>
          <a:xfrm>
            <a:off x="9801225" y="4572095"/>
            <a:ext cx="2390775" cy="2293281"/>
          </a:xfrm>
          <a:prstGeom prst="rect">
            <a:avLst/>
          </a:prstGeom>
        </p:spPr>
        <p:txBody>
          <a:bodyPr/>
          <a:lstStyle>
            <a:lvl1pPr>
              <a:defRPr sz="1800"/>
            </a:lvl1pPr>
          </a:lstStyle>
          <a:p>
            <a:endParaRPr lang="id-ID" dirty="0"/>
          </a:p>
        </p:txBody>
      </p:sp>
      <p:sp>
        <p:nvSpPr>
          <p:cNvPr id="27" name="Picture Placeholder 7"/>
          <p:cNvSpPr>
            <a:spLocks noGrp="1"/>
          </p:cNvSpPr>
          <p:nvPr>
            <p:ph type="pic" sz="quarter" idx="48"/>
          </p:nvPr>
        </p:nvSpPr>
        <p:spPr>
          <a:xfrm>
            <a:off x="7331870" y="2295836"/>
            <a:ext cx="2469356" cy="2281082"/>
          </a:xfrm>
          <a:prstGeom prst="rect">
            <a:avLst/>
          </a:prstGeom>
        </p:spPr>
        <p:txBody>
          <a:bodyPr/>
          <a:lstStyle>
            <a:lvl1pPr>
              <a:defRPr sz="1800"/>
            </a:lvl1pPr>
          </a:lstStyle>
          <a:p>
            <a:endParaRPr lang="id-ID" dirty="0"/>
          </a:p>
        </p:txBody>
      </p:sp>
      <p:sp>
        <p:nvSpPr>
          <p:cNvPr id="29" name="Rectangle 28"/>
          <p:cNvSpPr/>
          <p:nvPr userDrawn="1"/>
        </p:nvSpPr>
        <p:spPr>
          <a:xfrm>
            <a:off x="-2383" y="2295244"/>
            <a:ext cx="2471738" cy="22791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Rectangle 29"/>
          <p:cNvSpPr/>
          <p:nvPr userDrawn="1"/>
        </p:nvSpPr>
        <p:spPr>
          <a:xfrm>
            <a:off x="2468164" y="1"/>
            <a:ext cx="2391965" cy="2295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p:cNvSpPr/>
          <p:nvPr userDrawn="1"/>
        </p:nvSpPr>
        <p:spPr>
          <a:xfrm>
            <a:off x="2468164" y="4564426"/>
            <a:ext cx="2391965" cy="2305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Rectangle 31"/>
          <p:cNvSpPr/>
          <p:nvPr userDrawn="1"/>
        </p:nvSpPr>
        <p:spPr>
          <a:xfrm>
            <a:off x="7330678" y="-4820"/>
            <a:ext cx="2470545" cy="2300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Rectangle 32"/>
          <p:cNvSpPr/>
          <p:nvPr userDrawn="1"/>
        </p:nvSpPr>
        <p:spPr>
          <a:xfrm>
            <a:off x="7330678" y="4572391"/>
            <a:ext cx="2470545" cy="2302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Rectangle 33"/>
          <p:cNvSpPr/>
          <p:nvPr userDrawn="1"/>
        </p:nvSpPr>
        <p:spPr>
          <a:xfrm>
            <a:off x="9801223" y="2298391"/>
            <a:ext cx="2390777" cy="2273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Rectangle 34"/>
          <p:cNvSpPr/>
          <p:nvPr userDrawn="1"/>
        </p:nvSpPr>
        <p:spPr>
          <a:xfrm>
            <a:off x="4860131" y="2295540"/>
            <a:ext cx="2471738" cy="22810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651212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7" presetClass="entr" presetSubtype="0" fill="hold" grpId="0" nodeType="afterEffect" nodePh="1">
                                  <p:stCondLst>
                                    <p:cond delay="0"/>
                                  </p:stCondLst>
                                  <p:endCondLst>
                                    <p:cond evt="begin" delay="0">
                                      <p:tn val="16"/>
                                    </p:cond>
                                  </p:end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anim calcmode="lin" valueType="num">
                                      <p:cBhvr>
                                        <p:cTn id="19" dur="750" fill="hold"/>
                                        <p:tgtEl>
                                          <p:spTgt spid="18"/>
                                        </p:tgtEl>
                                        <p:attrNameLst>
                                          <p:attrName>ppt_x</p:attrName>
                                        </p:attrNameLst>
                                      </p:cBhvr>
                                      <p:tavLst>
                                        <p:tav tm="0">
                                          <p:val>
                                            <p:strVal val="#ppt_x"/>
                                          </p:val>
                                        </p:tav>
                                        <p:tav tm="100000">
                                          <p:val>
                                            <p:strVal val="#ppt_x"/>
                                          </p:val>
                                        </p:tav>
                                      </p:tavLst>
                                    </p:anim>
                                    <p:anim calcmode="lin" valueType="num">
                                      <p:cBhvr>
                                        <p:cTn id="20" dur="75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nodePh="1">
                                  <p:stCondLst>
                                    <p:cond delay="0"/>
                                  </p:stCondLst>
                                  <p:endCondLst>
                                    <p:cond evt="begin" delay="0">
                                      <p:tn val="22"/>
                                    </p:cond>
                                  </p:endCondLst>
                                  <p:childTnLst>
                                    <p:set>
                                      <p:cBhvr>
                                        <p:cTn id="23" dur="1" fill="hold">
                                          <p:stCondLst>
                                            <p:cond delay="0"/>
                                          </p:stCondLst>
                                        </p:cTn>
                                        <p:tgtEl>
                                          <p:spTgt spid="20"/>
                                        </p:tgtEl>
                                        <p:attrNameLst>
                                          <p:attrName>style.visibility</p:attrName>
                                        </p:attrNameLst>
                                      </p:cBhvr>
                                      <p:to>
                                        <p:strVal val="visible"/>
                                      </p:to>
                                    </p:set>
                                    <p:animEffect transition="in" filter="fade">
                                      <p:cBhvr>
                                        <p:cTn id="24" dur="750"/>
                                        <p:tgtEl>
                                          <p:spTgt spid="20"/>
                                        </p:tgtEl>
                                      </p:cBhvr>
                                    </p:animEffect>
                                    <p:anim calcmode="lin" valueType="num">
                                      <p:cBhvr>
                                        <p:cTn id="25" dur="750" fill="hold"/>
                                        <p:tgtEl>
                                          <p:spTgt spid="20"/>
                                        </p:tgtEl>
                                        <p:attrNameLst>
                                          <p:attrName>ppt_x</p:attrName>
                                        </p:attrNameLst>
                                      </p:cBhvr>
                                      <p:tavLst>
                                        <p:tav tm="0">
                                          <p:val>
                                            <p:strVal val="#ppt_x"/>
                                          </p:val>
                                        </p:tav>
                                        <p:tav tm="100000">
                                          <p:val>
                                            <p:strVal val="#ppt_x"/>
                                          </p:val>
                                        </p:tav>
                                      </p:tavLst>
                                    </p:anim>
                                    <p:anim calcmode="lin" valueType="num">
                                      <p:cBhvr>
                                        <p:cTn id="26" dur="750" fill="hold"/>
                                        <p:tgtEl>
                                          <p:spTgt spid="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nodePh="1">
                                  <p:stCondLst>
                                    <p:cond delay="0"/>
                                  </p:stCondLst>
                                  <p:endCondLst>
                                    <p:cond evt="begin" delay="0">
                                      <p:tn val="27"/>
                                    </p:cond>
                                  </p:endCondLst>
                                  <p:childTnLst>
                                    <p:set>
                                      <p:cBhvr>
                                        <p:cTn id="28" dur="1" fill="hold">
                                          <p:stCondLst>
                                            <p:cond delay="0"/>
                                          </p:stCondLst>
                                        </p:cTn>
                                        <p:tgtEl>
                                          <p:spTgt spid="22"/>
                                        </p:tgtEl>
                                        <p:attrNameLst>
                                          <p:attrName>style.visibility</p:attrName>
                                        </p:attrNameLst>
                                      </p:cBhvr>
                                      <p:to>
                                        <p:strVal val="visible"/>
                                      </p:to>
                                    </p:set>
                                    <p:animEffect transition="in" filter="fade">
                                      <p:cBhvr>
                                        <p:cTn id="29" dur="750"/>
                                        <p:tgtEl>
                                          <p:spTgt spid="22"/>
                                        </p:tgtEl>
                                      </p:cBhvr>
                                    </p:animEffect>
                                    <p:anim calcmode="lin" valueType="num">
                                      <p:cBhvr>
                                        <p:cTn id="30" dur="750" fill="hold"/>
                                        <p:tgtEl>
                                          <p:spTgt spid="22"/>
                                        </p:tgtEl>
                                        <p:attrNameLst>
                                          <p:attrName>ppt_x</p:attrName>
                                        </p:attrNameLst>
                                      </p:cBhvr>
                                      <p:tavLst>
                                        <p:tav tm="0">
                                          <p:val>
                                            <p:strVal val="#ppt_x"/>
                                          </p:val>
                                        </p:tav>
                                        <p:tav tm="100000">
                                          <p:val>
                                            <p:strVal val="#ppt_x"/>
                                          </p:val>
                                        </p:tav>
                                      </p:tavLst>
                                    </p:anim>
                                    <p:anim calcmode="lin" valueType="num">
                                      <p:cBhvr>
                                        <p:cTn id="31" dur="75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nodePh="1">
                                  <p:stCondLst>
                                    <p:cond delay="0"/>
                                  </p:stCondLst>
                                  <p:endCondLst>
                                    <p:cond evt="begin" delay="0">
                                      <p:tn val="32"/>
                                    </p:cond>
                                  </p:endCondLst>
                                  <p:childTnLst>
                                    <p:set>
                                      <p:cBhvr>
                                        <p:cTn id="33" dur="1" fill="hold">
                                          <p:stCondLst>
                                            <p:cond delay="0"/>
                                          </p:stCondLst>
                                        </p:cTn>
                                        <p:tgtEl>
                                          <p:spTgt spid="23"/>
                                        </p:tgtEl>
                                        <p:attrNameLst>
                                          <p:attrName>style.visibility</p:attrName>
                                        </p:attrNameLst>
                                      </p:cBhvr>
                                      <p:to>
                                        <p:strVal val="visible"/>
                                      </p:to>
                                    </p:set>
                                    <p:animEffect transition="in" filter="fade">
                                      <p:cBhvr>
                                        <p:cTn id="34" dur="750"/>
                                        <p:tgtEl>
                                          <p:spTgt spid="23"/>
                                        </p:tgtEl>
                                      </p:cBhvr>
                                    </p:animEffect>
                                    <p:anim calcmode="lin" valueType="num">
                                      <p:cBhvr>
                                        <p:cTn id="35" dur="750" fill="hold"/>
                                        <p:tgtEl>
                                          <p:spTgt spid="23"/>
                                        </p:tgtEl>
                                        <p:attrNameLst>
                                          <p:attrName>ppt_x</p:attrName>
                                        </p:attrNameLst>
                                      </p:cBhvr>
                                      <p:tavLst>
                                        <p:tav tm="0">
                                          <p:val>
                                            <p:strVal val="#ppt_x"/>
                                          </p:val>
                                        </p:tav>
                                        <p:tav tm="100000">
                                          <p:val>
                                            <p:strVal val="#ppt_x"/>
                                          </p:val>
                                        </p:tav>
                                      </p:tavLst>
                                    </p:anim>
                                    <p:anim calcmode="lin" valueType="num">
                                      <p:cBhvr>
                                        <p:cTn id="36" dur="750" fill="hold"/>
                                        <p:tgtEl>
                                          <p:spTgt spid="23"/>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nodePh="1">
                                  <p:stCondLst>
                                    <p:cond delay="0"/>
                                  </p:stCondLst>
                                  <p:endCondLst>
                                    <p:cond evt="begin" delay="0">
                                      <p:tn val="37"/>
                                    </p:cond>
                                  </p:endCondLst>
                                  <p:childTnLst>
                                    <p:set>
                                      <p:cBhvr>
                                        <p:cTn id="38" dur="1" fill="hold">
                                          <p:stCondLst>
                                            <p:cond delay="0"/>
                                          </p:stCondLst>
                                        </p:cTn>
                                        <p:tgtEl>
                                          <p:spTgt spid="25"/>
                                        </p:tgtEl>
                                        <p:attrNameLst>
                                          <p:attrName>style.visibility</p:attrName>
                                        </p:attrNameLst>
                                      </p:cBhvr>
                                      <p:to>
                                        <p:strVal val="visible"/>
                                      </p:to>
                                    </p:set>
                                    <p:animEffect transition="in" filter="fade">
                                      <p:cBhvr>
                                        <p:cTn id="39" dur="750"/>
                                        <p:tgtEl>
                                          <p:spTgt spid="25"/>
                                        </p:tgtEl>
                                      </p:cBhvr>
                                    </p:animEffect>
                                    <p:anim calcmode="lin" valueType="num">
                                      <p:cBhvr>
                                        <p:cTn id="40" dur="750" fill="hold"/>
                                        <p:tgtEl>
                                          <p:spTgt spid="25"/>
                                        </p:tgtEl>
                                        <p:attrNameLst>
                                          <p:attrName>ppt_x</p:attrName>
                                        </p:attrNameLst>
                                      </p:cBhvr>
                                      <p:tavLst>
                                        <p:tav tm="0">
                                          <p:val>
                                            <p:strVal val="#ppt_x"/>
                                          </p:val>
                                        </p:tav>
                                        <p:tav tm="100000">
                                          <p:val>
                                            <p:strVal val="#ppt_x"/>
                                          </p:val>
                                        </p:tav>
                                      </p:tavLst>
                                    </p:anim>
                                    <p:anim calcmode="lin" valueType="num">
                                      <p:cBhvr>
                                        <p:cTn id="41" dur="75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nodePh="1">
                                  <p:stCondLst>
                                    <p:cond delay="0"/>
                                  </p:stCondLst>
                                  <p:endCondLst>
                                    <p:cond evt="begin" delay="0">
                                      <p:tn val="42"/>
                                    </p:cond>
                                  </p:endCondLst>
                                  <p:childTnLst>
                                    <p:set>
                                      <p:cBhvr>
                                        <p:cTn id="43" dur="1" fill="hold">
                                          <p:stCondLst>
                                            <p:cond delay="0"/>
                                          </p:stCondLst>
                                        </p:cTn>
                                        <p:tgtEl>
                                          <p:spTgt spid="27"/>
                                        </p:tgtEl>
                                        <p:attrNameLst>
                                          <p:attrName>style.visibility</p:attrName>
                                        </p:attrNameLst>
                                      </p:cBhvr>
                                      <p:to>
                                        <p:strVal val="visible"/>
                                      </p:to>
                                    </p:set>
                                    <p:animEffect transition="in" filter="fade">
                                      <p:cBhvr>
                                        <p:cTn id="44" dur="750"/>
                                        <p:tgtEl>
                                          <p:spTgt spid="27"/>
                                        </p:tgtEl>
                                      </p:cBhvr>
                                    </p:animEffect>
                                    <p:anim calcmode="lin" valueType="num">
                                      <p:cBhvr>
                                        <p:cTn id="45" dur="750" fill="hold"/>
                                        <p:tgtEl>
                                          <p:spTgt spid="27"/>
                                        </p:tgtEl>
                                        <p:attrNameLst>
                                          <p:attrName>ppt_x</p:attrName>
                                        </p:attrNameLst>
                                      </p:cBhvr>
                                      <p:tavLst>
                                        <p:tav tm="0">
                                          <p:val>
                                            <p:strVal val="#ppt_x"/>
                                          </p:val>
                                        </p:tav>
                                        <p:tav tm="100000">
                                          <p:val>
                                            <p:strVal val="#ppt_x"/>
                                          </p:val>
                                        </p:tav>
                                      </p:tavLst>
                                    </p:anim>
                                    <p:anim calcmode="lin" valueType="num">
                                      <p:cBhvr>
                                        <p:cTn id="46" dur="750" fill="hold"/>
                                        <p:tgtEl>
                                          <p:spTgt spid="27"/>
                                        </p:tgtEl>
                                        <p:attrNameLst>
                                          <p:attrName>ppt_y</p:attrName>
                                        </p:attrNameLst>
                                      </p:cBhvr>
                                      <p:tavLst>
                                        <p:tav tm="0">
                                          <p:val>
                                            <p:strVal val="#ppt_y-.1"/>
                                          </p:val>
                                        </p:tav>
                                        <p:tav tm="100000">
                                          <p:val>
                                            <p:strVal val="#ppt_y"/>
                                          </p:val>
                                        </p:tav>
                                      </p:tavLst>
                                    </p:anim>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2750"/>
                            </p:stCondLst>
                            <p:childTnLst>
                              <p:par>
                                <p:cTn id="52" presetID="10"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3250"/>
                            </p:stCondLst>
                            <p:childTnLst>
                              <p:par>
                                <p:cTn id="56" presetID="10"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par>
                          <p:cTn id="59" fill="hold">
                            <p:stCondLst>
                              <p:cond delay="3750"/>
                            </p:stCondLst>
                            <p:childTnLst>
                              <p:par>
                                <p:cTn id="60" presetID="10"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par>
                          <p:cTn id="63" fill="hold">
                            <p:stCondLst>
                              <p:cond delay="4250"/>
                            </p:stCondLst>
                            <p:childTnLst>
                              <p:par>
                                <p:cTn id="64" presetID="10" presetClass="entr" presetSubtype="0"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par>
                          <p:cTn id="67" fill="hold">
                            <p:stCondLst>
                              <p:cond delay="4750"/>
                            </p:stCondLst>
                            <p:childTnLst>
                              <p:par>
                                <p:cTn id="68" presetID="10" presetClass="entr" presetSubtype="0" fill="hold" grpId="0"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par>
                          <p:cTn id="71" fill="hold">
                            <p:stCondLst>
                              <p:cond delay="5250"/>
                            </p:stCondLst>
                            <p:childTnLst>
                              <p:par>
                                <p:cTn id="72" presetID="10" presetClass="entr" presetSubtype="0"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8" grpId="0"/>
      <p:bldP spid="20" grpId="0"/>
      <p:bldP spid="22" grpId="0"/>
      <p:bldP spid="23" grpId="0"/>
      <p:bldP spid="25" grpId="0"/>
      <p:bldP spid="27" grpId="0"/>
      <p:bldP spid="29" grpId="0" animBg="1"/>
      <p:bldP spid="30" grpId="0" animBg="1"/>
      <p:bldP spid="31" grpId="0" animBg="1"/>
      <p:bldP spid="32" grpId="0" animBg="1"/>
      <p:bldP spid="33" grpId="0" animBg="1"/>
      <p:bldP spid="34" grpId="0" animBg="1"/>
      <p:bldP spid="35" grpId="0" animBg="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710959"/>
      </p:ext>
    </p:extLst>
  </p:cSld>
  <p:clrMapOvr>
    <a:masterClrMapping/>
  </p:clrMapOvr>
  <p:transition spd="slow">
    <p:wip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42304" y="615600"/>
            <a:ext cx="6747496" cy="665285"/>
          </a:xfrm>
          <a:prstGeom prst="rect">
            <a:avLst/>
          </a:prstGeom>
        </p:spPr>
        <p:txBody>
          <a:bodyPr wrap="square" anchor="t" anchorCtr="0">
            <a:noAutofit/>
          </a:bodyPr>
          <a:lstStyle>
            <a:lvl1pPr algn="l">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542303" y="1295399"/>
            <a:ext cx="6747496" cy="240851"/>
          </a:xfrm>
          <a:prstGeom prst="rect">
            <a:avLst/>
          </a:prstGeom>
          <a:noFill/>
          <a:ln>
            <a:noFill/>
          </a:ln>
        </p:spPr>
        <p:txBody>
          <a:bodyPr anchor="ctr">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grpSp>
        <p:nvGrpSpPr>
          <p:cNvPr id="11" name="Group 6">
            <a:extLst>
              <a:ext uri="{FF2B5EF4-FFF2-40B4-BE49-F238E27FC236}">
                <a16:creationId xmlns:a16="http://schemas.microsoft.com/office/drawing/2014/main" id="{D0FB14E7-BB9F-4600-B6EA-3F76F58A8E15}"/>
              </a:ext>
            </a:extLst>
          </p:cNvPr>
          <p:cNvGrpSpPr/>
          <p:nvPr userDrawn="1"/>
        </p:nvGrpSpPr>
        <p:grpSpPr>
          <a:xfrm>
            <a:off x="5859463" y="6252052"/>
            <a:ext cx="465137" cy="605948"/>
            <a:chOff x="5859463" y="6252052"/>
            <a:chExt cx="465137" cy="605948"/>
          </a:xfrm>
        </p:grpSpPr>
        <p:sp>
          <p:nvSpPr>
            <p:cNvPr id="12" name="Rectangle 7">
              <a:extLst>
                <a:ext uri="{FF2B5EF4-FFF2-40B4-BE49-F238E27FC236}">
                  <a16:creationId xmlns:a16="http://schemas.microsoft.com/office/drawing/2014/main" id="{E933899F-42DD-4C28-B32F-AF3E3347A587}"/>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Isosceles Triangle 8">
              <a:extLst>
                <a:ext uri="{FF2B5EF4-FFF2-40B4-BE49-F238E27FC236}">
                  <a16:creationId xmlns:a16="http://schemas.microsoft.com/office/drawing/2014/main" id="{360F2EF1-EFC9-4B79-83AB-1B26C84FDF18}"/>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4" name="TextBox 9">
            <a:extLst>
              <a:ext uri="{FF2B5EF4-FFF2-40B4-BE49-F238E27FC236}">
                <a16:creationId xmlns:a16="http://schemas.microsoft.com/office/drawing/2014/main" id="{B807C85B-B543-448A-B4EC-477ED4734E5E}"/>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1777394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grpSp>
        <p:nvGrpSpPr>
          <p:cNvPr id="7" name="Group 6"/>
          <p:cNvGrpSpPr/>
          <p:nvPr userDrawn="1"/>
        </p:nvGrpSpPr>
        <p:grpSpPr>
          <a:xfrm>
            <a:off x="11180763" y="6252052"/>
            <a:ext cx="465137" cy="605948"/>
            <a:chOff x="5859463" y="6252052"/>
            <a:chExt cx="465137" cy="605948"/>
          </a:xfrm>
        </p:grpSpPr>
        <p:sp>
          <p:nvSpPr>
            <p:cNvPr id="8" name="Rectangle 7"/>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Isosceles Triangle 8"/>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0" name="TextBox 9"/>
          <p:cNvSpPr txBox="1"/>
          <p:nvPr userDrawn="1"/>
        </p:nvSpPr>
        <p:spPr>
          <a:xfrm>
            <a:off x="111331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19095197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p:cNvSpPr/>
          <p:nvPr userDrawn="1"/>
        </p:nvSpPr>
        <p:spPr>
          <a:xfrm>
            <a:off x="0" y="3683000"/>
            <a:ext cx="12192000" cy="317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8" name="Picture Placeholder 7"/>
          <p:cNvSpPr>
            <a:spLocks noGrp="1"/>
          </p:cNvSpPr>
          <p:nvPr>
            <p:ph type="pic" sz="quarter" idx="33"/>
          </p:nvPr>
        </p:nvSpPr>
        <p:spPr>
          <a:xfrm>
            <a:off x="4771346" y="2179572"/>
            <a:ext cx="2562904" cy="3402078"/>
          </a:xfrm>
          <a:prstGeom prst="rect">
            <a:avLst/>
          </a:prstGeom>
        </p:spPr>
        <p:txBody>
          <a:bodyPr/>
          <a:lstStyle>
            <a:lvl1pPr>
              <a:defRPr sz="1800"/>
            </a:lvl1pPr>
          </a:lstStyle>
          <a:p>
            <a:endParaRPr lang="id-ID" dirty="0"/>
          </a:p>
        </p:txBody>
      </p:sp>
      <p:grpSp>
        <p:nvGrpSpPr>
          <p:cNvPr id="9" name="Group 8"/>
          <p:cNvGrpSpPr/>
          <p:nvPr userDrawn="1"/>
        </p:nvGrpSpPr>
        <p:grpSpPr>
          <a:xfrm>
            <a:off x="5859463" y="6252052"/>
            <a:ext cx="465137" cy="605948"/>
            <a:chOff x="5859463" y="6252052"/>
            <a:chExt cx="465137" cy="605948"/>
          </a:xfrm>
        </p:grpSpPr>
        <p:sp>
          <p:nvSpPr>
            <p:cNvPr id="10" name="Rectangle 9"/>
            <p:cNvSpPr/>
            <p:nvPr userDrawn="1"/>
          </p:nvSpPr>
          <p:spPr>
            <a:xfrm>
              <a:off x="5859463" y="6464300"/>
              <a:ext cx="465137"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10"/>
            <p:cNvSpPr/>
            <p:nvPr userDrawn="1"/>
          </p:nvSpPr>
          <p:spPr>
            <a:xfrm>
              <a:off x="5859463" y="6252052"/>
              <a:ext cx="465137" cy="21224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TextBox 11"/>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accent1"/>
                </a:solidFill>
              </a:rPr>
              <a:pPr algn="ctr"/>
              <a:t>‹nº›</a:t>
            </a:fld>
            <a:endParaRPr lang="id-ID" sz="2000" dirty="0">
              <a:solidFill>
                <a:schemeClr val="accent1"/>
              </a:solidFill>
            </a:endParaRPr>
          </a:p>
        </p:txBody>
      </p:sp>
    </p:spTree>
    <p:extLst>
      <p:ext uri="{BB962C8B-B14F-4D97-AF65-F5344CB8AC3E}">
        <p14:creationId xmlns:p14="http://schemas.microsoft.com/office/powerpoint/2010/main" val="745780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250"/>
                            </p:stCondLst>
                            <p:childTnLst>
                              <p:par>
                                <p:cTn id="21" presetID="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898404" y="615600"/>
            <a:ext cx="6747496" cy="665285"/>
          </a:xfrm>
          <a:prstGeom prst="rect">
            <a:avLst/>
          </a:prstGeom>
        </p:spPr>
        <p:txBody>
          <a:bodyPr wrap="square" anchor="t" anchorCtr="0">
            <a:noAutofit/>
          </a:bodyPr>
          <a:lstStyle>
            <a:lvl1pPr algn="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4898403" y="1295399"/>
            <a:ext cx="6747496" cy="240851"/>
          </a:xfrm>
          <a:prstGeom prst="rect">
            <a:avLst/>
          </a:prstGeom>
          <a:noFill/>
          <a:ln>
            <a:noFill/>
          </a:ln>
        </p:spPr>
        <p:txBody>
          <a:bodyPr anchor="ctr">
            <a:noAutofit/>
          </a:bodyPr>
          <a:lstStyle>
            <a:lvl1pPr marL="0" indent="0" algn="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grpSp>
        <p:nvGrpSpPr>
          <p:cNvPr id="7" name="Group 6"/>
          <p:cNvGrpSpPr/>
          <p:nvPr userDrawn="1"/>
        </p:nvGrpSpPr>
        <p:grpSpPr>
          <a:xfrm>
            <a:off x="5859463" y="6252052"/>
            <a:ext cx="465137" cy="605948"/>
            <a:chOff x="5859463" y="6252052"/>
            <a:chExt cx="465137" cy="605948"/>
          </a:xfrm>
        </p:grpSpPr>
        <p:sp>
          <p:nvSpPr>
            <p:cNvPr id="8" name="Rectangle 7"/>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Isosceles Triangle 8"/>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0" name="TextBox 9"/>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21148010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33"/>
          </p:nvPr>
        </p:nvSpPr>
        <p:spPr>
          <a:xfrm>
            <a:off x="8759146" y="1925572"/>
            <a:ext cx="2160000" cy="2160000"/>
          </a:xfrm>
          <a:prstGeom prst="ellipse">
            <a:avLst/>
          </a:prstGeom>
        </p:spPr>
        <p:txBody>
          <a:bodyPr/>
          <a:lstStyle>
            <a:lvl1pPr>
              <a:defRPr sz="1800"/>
            </a:lvl1pPr>
          </a:lstStyle>
          <a:p>
            <a:endParaRPr lang="id-ID" dirty="0"/>
          </a:p>
        </p:txBody>
      </p:sp>
      <p:grpSp>
        <p:nvGrpSpPr>
          <p:cNvPr id="12" name="Group 6">
            <a:extLst>
              <a:ext uri="{FF2B5EF4-FFF2-40B4-BE49-F238E27FC236}">
                <a16:creationId xmlns:a16="http://schemas.microsoft.com/office/drawing/2014/main" id="{94A1F1A2-816F-4FB4-90EE-2A3955512D21}"/>
              </a:ext>
            </a:extLst>
          </p:cNvPr>
          <p:cNvGrpSpPr/>
          <p:nvPr userDrawn="1"/>
        </p:nvGrpSpPr>
        <p:grpSpPr>
          <a:xfrm>
            <a:off x="5859463" y="6252052"/>
            <a:ext cx="465137" cy="605948"/>
            <a:chOff x="5859463" y="6252052"/>
            <a:chExt cx="465137" cy="605948"/>
          </a:xfrm>
        </p:grpSpPr>
        <p:sp>
          <p:nvSpPr>
            <p:cNvPr id="13" name="Rectangle 7">
              <a:extLst>
                <a:ext uri="{FF2B5EF4-FFF2-40B4-BE49-F238E27FC236}">
                  <a16:creationId xmlns:a16="http://schemas.microsoft.com/office/drawing/2014/main" id="{7CCFB56C-8538-4031-AA48-BC8B31C028E1}"/>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Isosceles Triangle 8">
              <a:extLst>
                <a:ext uri="{FF2B5EF4-FFF2-40B4-BE49-F238E27FC236}">
                  <a16:creationId xmlns:a16="http://schemas.microsoft.com/office/drawing/2014/main" id="{7E892CA3-CB07-4070-88C2-0C8F15DC9655}"/>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5" name="TextBox 9">
            <a:extLst>
              <a:ext uri="{FF2B5EF4-FFF2-40B4-BE49-F238E27FC236}">
                <a16:creationId xmlns:a16="http://schemas.microsoft.com/office/drawing/2014/main" id="{15355FD8-BA59-441D-91B6-86B474EE4798}"/>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3587351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par>
                          <p:cTn id="14" fill="hold">
                            <p:stCondLst>
                              <p:cond delay="125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7" grpId="0"/>
      <p:bldP spid="1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33"/>
          </p:nvPr>
        </p:nvSpPr>
        <p:spPr>
          <a:xfrm>
            <a:off x="999503" y="2056200"/>
            <a:ext cx="4443354" cy="3865629"/>
          </a:xfrm>
          <a:prstGeom prst="rect">
            <a:avLst/>
          </a:prstGeom>
        </p:spPr>
        <p:txBody>
          <a:bodyPr/>
          <a:lstStyle>
            <a:lvl1pPr>
              <a:defRPr sz="1800"/>
            </a:lvl1pPr>
          </a:lstStyle>
          <a:p>
            <a:endParaRPr lang="id-ID" dirty="0"/>
          </a:p>
        </p:txBody>
      </p:sp>
      <p:grpSp>
        <p:nvGrpSpPr>
          <p:cNvPr id="13" name="Group 12"/>
          <p:cNvGrpSpPr/>
          <p:nvPr userDrawn="1"/>
        </p:nvGrpSpPr>
        <p:grpSpPr>
          <a:xfrm>
            <a:off x="5859463" y="6252052"/>
            <a:ext cx="465137" cy="605948"/>
            <a:chOff x="5859463" y="6252052"/>
            <a:chExt cx="465137" cy="605948"/>
          </a:xfrm>
        </p:grpSpPr>
        <p:sp>
          <p:nvSpPr>
            <p:cNvPr id="14" name="Rectangle 13"/>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Isosceles Triangle 14"/>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6" name="TextBox 15"/>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4135540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par>
                          <p:cTn id="21" fill="hold">
                            <p:stCondLst>
                              <p:cond delay="175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7" grpId="0"/>
      <p:bldP spid="16"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33"/>
          </p:nvPr>
        </p:nvSpPr>
        <p:spPr>
          <a:xfrm>
            <a:off x="1074796" y="2475156"/>
            <a:ext cx="4119504" cy="2604844"/>
          </a:xfrm>
          <a:prstGeom prst="rect">
            <a:avLst/>
          </a:prstGeom>
        </p:spPr>
        <p:txBody>
          <a:bodyPr/>
          <a:lstStyle>
            <a:lvl1pPr>
              <a:defRPr sz="1800"/>
            </a:lvl1pPr>
          </a:lstStyle>
          <a:p>
            <a:endParaRPr lang="id-ID" dirty="0"/>
          </a:p>
        </p:txBody>
      </p:sp>
      <p:grpSp>
        <p:nvGrpSpPr>
          <p:cNvPr id="9" name="Group 8"/>
          <p:cNvGrpSpPr/>
          <p:nvPr userDrawn="1"/>
        </p:nvGrpSpPr>
        <p:grpSpPr>
          <a:xfrm>
            <a:off x="5859463" y="6252052"/>
            <a:ext cx="465137" cy="605948"/>
            <a:chOff x="5859463" y="6252052"/>
            <a:chExt cx="465137" cy="605948"/>
          </a:xfrm>
        </p:grpSpPr>
        <p:sp>
          <p:nvSpPr>
            <p:cNvPr id="10" name="Rectangle 9"/>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10"/>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TextBox 11"/>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33095265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2"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42" name="Picture Placeholder 7"/>
          <p:cNvSpPr>
            <a:spLocks noGrp="1"/>
          </p:cNvSpPr>
          <p:nvPr>
            <p:ph type="pic" sz="quarter" idx="33"/>
          </p:nvPr>
        </p:nvSpPr>
        <p:spPr>
          <a:xfrm>
            <a:off x="7247004" y="2696610"/>
            <a:ext cx="1941551" cy="1033399"/>
          </a:xfrm>
          <a:prstGeom prst="rect">
            <a:avLst/>
          </a:prstGeom>
          <a:ln w="38100">
            <a:solidFill>
              <a:schemeClr val="accent3"/>
            </a:solidFill>
          </a:ln>
        </p:spPr>
        <p:txBody>
          <a:bodyPr/>
          <a:lstStyle>
            <a:lvl1pPr>
              <a:defRPr sz="1800"/>
            </a:lvl1pPr>
          </a:lstStyle>
          <a:p>
            <a:endParaRPr lang="id-ID" dirty="0"/>
          </a:p>
        </p:txBody>
      </p:sp>
      <p:grpSp>
        <p:nvGrpSpPr>
          <p:cNvPr id="46" name="Group 45"/>
          <p:cNvGrpSpPr/>
          <p:nvPr userDrawn="1"/>
        </p:nvGrpSpPr>
        <p:grpSpPr>
          <a:xfrm>
            <a:off x="5859463" y="6252052"/>
            <a:ext cx="465137" cy="605948"/>
            <a:chOff x="5859463" y="6252052"/>
            <a:chExt cx="465137" cy="605948"/>
          </a:xfrm>
        </p:grpSpPr>
        <p:sp>
          <p:nvSpPr>
            <p:cNvPr id="47" name="Rectangle 46"/>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Isosceles Triangle 47"/>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9" name="TextBox 48"/>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2582573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4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42" name="Picture Placeholder 7"/>
          <p:cNvSpPr>
            <a:spLocks noGrp="1"/>
          </p:cNvSpPr>
          <p:nvPr>
            <p:ph type="pic" sz="quarter" idx="33"/>
          </p:nvPr>
        </p:nvSpPr>
        <p:spPr>
          <a:xfrm>
            <a:off x="7247004" y="2647680"/>
            <a:ext cx="1941551" cy="1033399"/>
          </a:xfrm>
          <a:prstGeom prst="rect">
            <a:avLst/>
          </a:prstGeom>
          <a:ln w="38100">
            <a:solidFill>
              <a:schemeClr val="accent1"/>
            </a:solidFill>
          </a:ln>
        </p:spPr>
        <p:txBody>
          <a:bodyPr/>
          <a:lstStyle>
            <a:lvl1pPr>
              <a:defRPr sz="1800"/>
            </a:lvl1pPr>
          </a:lstStyle>
          <a:p>
            <a:endParaRPr lang="id-ID" dirty="0"/>
          </a:p>
        </p:txBody>
      </p:sp>
      <p:sp>
        <p:nvSpPr>
          <p:cNvPr id="5" name="Picture Placeholder 7"/>
          <p:cNvSpPr>
            <a:spLocks noGrp="1"/>
          </p:cNvSpPr>
          <p:nvPr>
            <p:ph type="pic" sz="quarter" idx="34"/>
          </p:nvPr>
        </p:nvSpPr>
        <p:spPr>
          <a:xfrm>
            <a:off x="2261346" y="2647680"/>
            <a:ext cx="1941551" cy="1033399"/>
          </a:xfrm>
          <a:prstGeom prst="rect">
            <a:avLst/>
          </a:prstGeom>
          <a:ln w="38100">
            <a:solidFill>
              <a:schemeClr val="accent5"/>
            </a:solidFill>
          </a:ln>
        </p:spPr>
        <p:txBody>
          <a:bodyPr/>
          <a:lstStyle>
            <a:lvl1pPr>
              <a:defRPr sz="1800"/>
            </a:lvl1pPr>
          </a:lstStyle>
          <a:p>
            <a:endParaRPr lang="id-ID" dirty="0"/>
          </a:p>
        </p:txBody>
      </p:sp>
      <p:grpSp>
        <p:nvGrpSpPr>
          <p:cNvPr id="10" name="Group 9"/>
          <p:cNvGrpSpPr/>
          <p:nvPr userDrawn="1"/>
        </p:nvGrpSpPr>
        <p:grpSpPr>
          <a:xfrm>
            <a:off x="5859463" y="6252052"/>
            <a:ext cx="465137" cy="605948"/>
            <a:chOff x="5859463" y="6252052"/>
            <a:chExt cx="465137" cy="605948"/>
          </a:xfrm>
        </p:grpSpPr>
        <p:sp>
          <p:nvSpPr>
            <p:cNvPr id="11" name="Rectangle 10"/>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Isosceles Triangle 11"/>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TextBox 12"/>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1488784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3"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2D9DB-2C26-49A9-97BB-5F1091449E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CDA13B6-F555-4372-A671-262E90ACED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EB35347E-FDC7-4AA2-9D1E-3F738A5BB870}"/>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t>14/07/2017</a:t>
            </a:fld>
            <a:endParaRPr lang="pt-BR"/>
          </a:p>
        </p:txBody>
      </p:sp>
      <p:sp>
        <p:nvSpPr>
          <p:cNvPr id="5" name="Espaço Reservado para Rodapé 4">
            <a:extLst>
              <a:ext uri="{FF2B5EF4-FFF2-40B4-BE49-F238E27FC236}">
                <a16:creationId xmlns:a16="http://schemas.microsoft.com/office/drawing/2014/main" id="{368327B8-DD09-4F0F-AD8B-198DDB84842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3F922D84-6036-4A2F-9CBF-B378D2925800}"/>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t>‹nº›</a:t>
            </a:fld>
            <a:endParaRPr lang="pt-BR"/>
          </a:p>
        </p:txBody>
      </p:sp>
    </p:spTree>
    <p:extLst>
      <p:ext uri="{BB962C8B-B14F-4D97-AF65-F5344CB8AC3E}">
        <p14:creationId xmlns:p14="http://schemas.microsoft.com/office/powerpoint/2010/main" val="1047543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3299082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016483-909D-411C-85A4-5AED5962C843}"/>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F656365-6ED0-477D-A571-8800BF39FA6D}"/>
              </a:ext>
            </a:extLst>
          </p:cNvPr>
          <p:cNvSpPr>
            <a:spLocks noGrp="1"/>
          </p:cNvSpPr>
          <p:nvPr>
            <p:ph idx="1"/>
          </p:nvPr>
        </p:nvSpPr>
        <p:spPr>
          <a:xfrm>
            <a:off x="838200" y="1825625"/>
            <a:ext cx="1051560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FCC5281-5B49-4C52-9C58-B7D31E83E342}"/>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t>14/07/2017</a:t>
            </a:fld>
            <a:endParaRPr lang="pt-BR"/>
          </a:p>
        </p:txBody>
      </p:sp>
      <p:sp>
        <p:nvSpPr>
          <p:cNvPr id="5" name="Espaço Reservado para Rodapé 4">
            <a:extLst>
              <a:ext uri="{FF2B5EF4-FFF2-40B4-BE49-F238E27FC236}">
                <a16:creationId xmlns:a16="http://schemas.microsoft.com/office/drawing/2014/main" id="{93EB13A5-D1D9-4F79-925E-7AB14067C40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20B2C366-25EE-4F7C-ADEE-E09CB3696580}"/>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t>‹nº›</a:t>
            </a:fld>
            <a:endParaRPr lang="pt-BR"/>
          </a:p>
        </p:txBody>
      </p:sp>
    </p:spTree>
    <p:extLst>
      <p:ext uri="{BB962C8B-B14F-4D97-AF65-F5344CB8AC3E}">
        <p14:creationId xmlns:p14="http://schemas.microsoft.com/office/powerpoint/2010/main" val="3315356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B0136-58A3-49CB-9773-CE76747088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55546AE-D8F1-4421-80E8-ADD9B7B25A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15E64BF3-6E61-49AA-9EA2-D0689D4740E3}"/>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t>14/07/2017</a:t>
            </a:fld>
            <a:endParaRPr lang="pt-BR"/>
          </a:p>
        </p:txBody>
      </p:sp>
      <p:sp>
        <p:nvSpPr>
          <p:cNvPr id="5" name="Espaço Reservado para Rodapé 4">
            <a:extLst>
              <a:ext uri="{FF2B5EF4-FFF2-40B4-BE49-F238E27FC236}">
                <a16:creationId xmlns:a16="http://schemas.microsoft.com/office/drawing/2014/main" id="{DEFF249C-9172-49CC-9EDF-C511197FA05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F72701EA-6573-43D3-8FA9-BF4E57FB4A31}"/>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t>‹nº›</a:t>
            </a:fld>
            <a:endParaRPr lang="pt-BR"/>
          </a:p>
        </p:txBody>
      </p:sp>
    </p:spTree>
    <p:extLst>
      <p:ext uri="{BB962C8B-B14F-4D97-AF65-F5344CB8AC3E}">
        <p14:creationId xmlns:p14="http://schemas.microsoft.com/office/powerpoint/2010/main" val="1662007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98CD5E-11A6-447F-B74A-620BBD8322DD}"/>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D35C376-E928-4FE4-8447-34E6B35B85F4}"/>
              </a:ext>
            </a:extLst>
          </p:cNvPr>
          <p:cNvSpPr>
            <a:spLocks noGrp="1"/>
          </p:cNvSpPr>
          <p:nvPr>
            <p:ph sz="half" idx="1"/>
          </p:nvPr>
        </p:nvSpPr>
        <p:spPr>
          <a:xfrm>
            <a:off x="838200" y="1825625"/>
            <a:ext cx="518160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9A5D06C-9670-43A4-B6DB-F087CCB7EDFC}"/>
              </a:ext>
            </a:extLst>
          </p:cNvPr>
          <p:cNvSpPr>
            <a:spLocks noGrp="1"/>
          </p:cNvSpPr>
          <p:nvPr>
            <p:ph sz="half" idx="2"/>
          </p:nvPr>
        </p:nvSpPr>
        <p:spPr>
          <a:xfrm>
            <a:off x="6172200" y="1825625"/>
            <a:ext cx="518160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360A988-58BE-453F-9598-640256E03C1C}"/>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t>14/07/2017</a:t>
            </a:fld>
            <a:endParaRPr lang="pt-BR"/>
          </a:p>
        </p:txBody>
      </p:sp>
      <p:sp>
        <p:nvSpPr>
          <p:cNvPr id="6" name="Espaço Reservado para Rodapé 5">
            <a:extLst>
              <a:ext uri="{FF2B5EF4-FFF2-40B4-BE49-F238E27FC236}">
                <a16:creationId xmlns:a16="http://schemas.microsoft.com/office/drawing/2014/main" id="{CCFAE9BE-ACA8-4EA7-85A6-9F6A4FBBE92E}"/>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46DFDBDB-4982-4409-AD9A-0F4E3FA7E1E2}"/>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t>‹nº›</a:t>
            </a:fld>
            <a:endParaRPr lang="pt-BR"/>
          </a:p>
        </p:txBody>
      </p:sp>
    </p:spTree>
    <p:extLst>
      <p:ext uri="{BB962C8B-B14F-4D97-AF65-F5344CB8AC3E}">
        <p14:creationId xmlns:p14="http://schemas.microsoft.com/office/powerpoint/2010/main" val="190588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FC7CDD-5496-4979-AADA-0FF00BC6B9BA}"/>
              </a:ext>
            </a:extLst>
          </p:cNvPr>
          <p:cNvSpPr>
            <a:spLocks noGrp="1"/>
          </p:cNvSpPr>
          <p:nvPr>
            <p:ph type="title"/>
          </p:nvPr>
        </p:nvSpPr>
        <p:spPr>
          <a:xfrm>
            <a:off x="839788" y="365125"/>
            <a:ext cx="10515600" cy="1325563"/>
          </a:xfrm>
          <a:prstGeom prst="rect">
            <a:avLst/>
          </a:prstGeo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1273D027-7142-4A07-BAC9-1B1E7A574AE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DA440AC-3518-46DA-B264-FEDBDC72A9BE}"/>
              </a:ext>
            </a:extLst>
          </p:cNvPr>
          <p:cNvSpPr>
            <a:spLocks noGrp="1"/>
          </p:cNvSpPr>
          <p:nvPr>
            <p:ph sz="half" idx="2"/>
          </p:nvPr>
        </p:nvSpPr>
        <p:spPr>
          <a:xfrm>
            <a:off x="839788" y="2505075"/>
            <a:ext cx="5157787" cy="368458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CDDC265-880A-4509-9190-DD8291DF6B5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731A1A0A-14A3-492E-BFB7-782B0F1CBB1D}"/>
              </a:ext>
            </a:extLst>
          </p:cNvPr>
          <p:cNvSpPr>
            <a:spLocks noGrp="1"/>
          </p:cNvSpPr>
          <p:nvPr>
            <p:ph sz="quarter" idx="4"/>
          </p:nvPr>
        </p:nvSpPr>
        <p:spPr>
          <a:xfrm>
            <a:off x="6172200" y="2505075"/>
            <a:ext cx="5183188" cy="368458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9969B11-B6C0-4F48-85A5-19BAEE5748E8}"/>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t>14/07/2017</a:t>
            </a:fld>
            <a:endParaRPr lang="pt-BR"/>
          </a:p>
        </p:txBody>
      </p:sp>
      <p:sp>
        <p:nvSpPr>
          <p:cNvPr id="8" name="Espaço Reservado para Rodapé 7">
            <a:extLst>
              <a:ext uri="{FF2B5EF4-FFF2-40B4-BE49-F238E27FC236}">
                <a16:creationId xmlns:a16="http://schemas.microsoft.com/office/drawing/2014/main" id="{6A3FD6B5-D8DA-463A-9F67-00C0480CD8F7}"/>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16E575A9-AA78-48C4-8927-1CBD79360D97}"/>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t>‹nº›</a:t>
            </a:fld>
            <a:endParaRPr lang="pt-BR"/>
          </a:p>
        </p:txBody>
      </p:sp>
    </p:spTree>
    <p:extLst>
      <p:ext uri="{BB962C8B-B14F-4D97-AF65-F5344CB8AC3E}">
        <p14:creationId xmlns:p14="http://schemas.microsoft.com/office/powerpoint/2010/main" val="3815204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479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E4B84C-795C-4D2A-A9F0-D5E897FA916E}"/>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t>14/07/2017</a:t>
            </a:fld>
            <a:endParaRPr lang="pt-BR"/>
          </a:p>
        </p:txBody>
      </p:sp>
      <p:sp>
        <p:nvSpPr>
          <p:cNvPr id="3" name="Espaço Reservado para Rodapé 2">
            <a:extLst>
              <a:ext uri="{FF2B5EF4-FFF2-40B4-BE49-F238E27FC236}">
                <a16:creationId xmlns:a16="http://schemas.microsoft.com/office/drawing/2014/main" id="{F5853266-DE41-4409-BD3D-73E43163BCED}"/>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0CA89D17-F355-4C2D-95B3-DBF4303EA5F0}"/>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t>‹nº›</a:t>
            </a:fld>
            <a:endParaRPr lang="pt-BR"/>
          </a:p>
        </p:txBody>
      </p:sp>
    </p:spTree>
    <p:extLst>
      <p:ext uri="{BB962C8B-B14F-4D97-AF65-F5344CB8AC3E}">
        <p14:creationId xmlns:p14="http://schemas.microsoft.com/office/powerpoint/2010/main" val="2172199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18C2E6-6B23-4792-94C9-24D562D905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51B0A29-AF81-4088-9F74-A21F01B846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7BC9B40-C1C0-4C24-92C5-826CBCF31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8842AB53-4C9B-4661-BDCD-013CE661ECF7}"/>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t>14/07/2017</a:t>
            </a:fld>
            <a:endParaRPr lang="pt-BR"/>
          </a:p>
        </p:txBody>
      </p:sp>
      <p:sp>
        <p:nvSpPr>
          <p:cNvPr id="6" name="Espaço Reservado para Rodapé 5">
            <a:extLst>
              <a:ext uri="{FF2B5EF4-FFF2-40B4-BE49-F238E27FC236}">
                <a16:creationId xmlns:a16="http://schemas.microsoft.com/office/drawing/2014/main" id="{A70D568C-36A8-462C-B0EC-B81048FEAF9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E1AE085C-DB94-4C29-92BA-C2E9B581CFAB}"/>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t>‹nº›</a:t>
            </a:fld>
            <a:endParaRPr lang="pt-BR"/>
          </a:p>
        </p:txBody>
      </p:sp>
    </p:spTree>
    <p:extLst>
      <p:ext uri="{BB962C8B-B14F-4D97-AF65-F5344CB8AC3E}">
        <p14:creationId xmlns:p14="http://schemas.microsoft.com/office/powerpoint/2010/main" val="1168905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F21500-2C4B-4155-A7D9-FD9F658D3D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C7EB515-8764-48E1-9F12-27DC76A0E0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58931402-8A63-4A45-AC2A-310799D031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72167D33-8DEA-47A4-AE50-8B87953DA0E8}"/>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t>14/07/2017</a:t>
            </a:fld>
            <a:endParaRPr lang="pt-BR"/>
          </a:p>
        </p:txBody>
      </p:sp>
      <p:sp>
        <p:nvSpPr>
          <p:cNvPr id="6" name="Espaço Reservado para Rodapé 5">
            <a:extLst>
              <a:ext uri="{FF2B5EF4-FFF2-40B4-BE49-F238E27FC236}">
                <a16:creationId xmlns:a16="http://schemas.microsoft.com/office/drawing/2014/main" id="{A58A3A2C-D782-4DCE-A265-9E98E338261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39B9827F-22B3-4C3E-81F0-0E727F0E87CD}"/>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t>‹nº›</a:t>
            </a:fld>
            <a:endParaRPr lang="pt-BR"/>
          </a:p>
        </p:txBody>
      </p:sp>
    </p:spTree>
    <p:extLst>
      <p:ext uri="{BB962C8B-B14F-4D97-AF65-F5344CB8AC3E}">
        <p14:creationId xmlns:p14="http://schemas.microsoft.com/office/powerpoint/2010/main" val="2968750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40916-424D-40EF-A274-7AB85C3E2FC5}"/>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011B6A9-ECAF-47F7-A5F6-CADB43B10AE7}"/>
              </a:ext>
            </a:extLst>
          </p:cNvPr>
          <p:cNvSpPr>
            <a:spLocks noGrp="1"/>
          </p:cNvSpPr>
          <p:nvPr>
            <p:ph type="body" orient="vert" idx="1"/>
          </p:nvPr>
        </p:nvSpPr>
        <p:spPr>
          <a:xfrm>
            <a:off x="838200" y="1825625"/>
            <a:ext cx="10515600" cy="4351338"/>
          </a:xfrm>
          <a:prstGeom prst="rect">
            <a:avLst/>
          </a:prstGeo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813A386-AAC9-406C-B7EA-456D2A69662E}"/>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t>14/07/2017</a:t>
            </a:fld>
            <a:endParaRPr lang="pt-BR"/>
          </a:p>
        </p:txBody>
      </p:sp>
      <p:sp>
        <p:nvSpPr>
          <p:cNvPr id="5" name="Espaço Reservado para Rodapé 4">
            <a:extLst>
              <a:ext uri="{FF2B5EF4-FFF2-40B4-BE49-F238E27FC236}">
                <a16:creationId xmlns:a16="http://schemas.microsoft.com/office/drawing/2014/main" id="{E85DAC69-7A8C-445D-B1C1-9C1EFA83C03A}"/>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40C0851B-249C-4851-9D98-C786D0456DAF}"/>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t>‹nº›</a:t>
            </a:fld>
            <a:endParaRPr lang="pt-BR"/>
          </a:p>
        </p:txBody>
      </p:sp>
    </p:spTree>
    <p:extLst>
      <p:ext uri="{BB962C8B-B14F-4D97-AF65-F5344CB8AC3E}">
        <p14:creationId xmlns:p14="http://schemas.microsoft.com/office/powerpoint/2010/main" val="2095639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260FE07-A62B-4366-9571-55DC5C193CA3}"/>
              </a:ext>
            </a:extLst>
          </p:cNvPr>
          <p:cNvSpPr>
            <a:spLocks noGrp="1"/>
          </p:cNvSpPr>
          <p:nvPr>
            <p:ph type="title" orient="vert"/>
          </p:nvPr>
        </p:nvSpPr>
        <p:spPr>
          <a:xfrm>
            <a:off x="8724900" y="365125"/>
            <a:ext cx="2628900" cy="5811838"/>
          </a:xfrm>
          <a:prstGeom prst="rect">
            <a:avLst/>
          </a:prstGeo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7B346AA-FE9A-4DDE-8356-FA82E003F4EF}"/>
              </a:ext>
            </a:extLst>
          </p:cNvPr>
          <p:cNvSpPr>
            <a:spLocks noGrp="1"/>
          </p:cNvSpPr>
          <p:nvPr>
            <p:ph type="body" orient="vert" idx="1"/>
          </p:nvPr>
        </p:nvSpPr>
        <p:spPr>
          <a:xfrm>
            <a:off x="838200" y="365125"/>
            <a:ext cx="7734300" cy="5811838"/>
          </a:xfrm>
          <a:prstGeom prst="rect">
            <a:avLst/>
          </a:prstGeo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550FFD8-E47F-4BF3-9B3A-E3F05556AF6E}"/>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t>14/07/2017</a:t>
            </a:fld>
            <a:endParaRPr lang="pt-BR"/>
          </a:p>
        </p:txBody>
      </p:sp>
      <p:sp>
        <p:nvSpPr>
          <p:cNvPr id="5" name="Espaço Reservado para Rodapé 4">
            <a:extLst>
              <a:ext uri="{FF2B5EF4-FFF2-40B4-BE49-F238E27FC236}">
                <a16:creationId xmlns:a16="http://schemas.microsoft.com/office/drawing/2014/main" id="{8BF47F26-6C5F-4FA8-9A5C-1A065C403BED}"/>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A4BF92AF-828B-43AE-9288-B2F598B1E44E}"/>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t>‹nº›</a:t>
            </a:fld>
            <a:endParaRPr lang="pt-BR"/>
          </a:p>
        </p:txBody>
      </p:sp>
    </p:spTree>
    <p:extLst>
      <p:ext uri="{BB962C8B-B14F-4D97-AF65-F5344CB8AC3E}">
        <p14:creationId xmlns:p14="http://schemas.microsoft.com/office/powerpoint/2010/main" val="2032211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grpSp>
        <p:nvGrpSpPr>
          <p:cNvPr id="7" name="Group 6"/>
          <p:cNvGrpSpPr/>
          <p:nvPr userDrawn="1"/>
        </p:nvGrpSpPr>
        <p:grpSpPr>
          <a:xfrm>
            <a:off x="5859463" y="6252052"/>
            <a:ext cx="465137" cy="605948"/>
            <a:chOff x="5859463" y="6252052"/>
            <a:chExt cx="465137" cy="605948"/>
          </a:xfrm>
        </p:grpSpPr>
        <p:sp>
          <p:nvSpPr>
            <p:cNvPr id="8" name="Rectangle 7"/>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Isosceles Triangle 8"/>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0" name="TextBox 9"/>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3238080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28" name="Text Placeholder 8"/>
          <p:cNvSpPr>
            <a:spLocks noGrp="1"/>
          </p:cNvSpPr>
          <p:nvPr>
            <p:ph type="body" sz="quarter" idx="33" hasCustomPrompt="1"/>
          </p:nvPr>
        </p:nvSpPr>
        <p:spPr>
          <a:xfrm>
            <a:off x="1703163" y="1998943"/>
            <a:ext cx="4271374"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Insert text here</a:t>
            </a:r>
            <a:endParaRPr lang="en-US" dirty="0"/>
          </a:p>
        </p:txBody>
      </p:sp>
      <p:sp>
        <p:nvSpPr>
          <p:cNvPr id="29" name="Text Placeholder 8"/>
          <p:cNvSpPr>
            <a:spLocks noGrp="1"/>
          </p:cNvSpPr>
          <p:nvPr>
            <p:ph type="body" sz="quarter" idx="34" hasCustomPrompt="1"/>
          </p:nvPr>
        </p:nvSpPr>
        <p:spPr>
          <a:xfrm>
            <a:off x="6254732" y="1998943"/>
            <a:ext cx="4271374"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Insert text here</a:t>
            </a:r>
            <a:endParaRPr lang="en-US" dirty="0"/>
          </a:p>
        </p:txBody>
      </p:sp>
      <p:grpSp>
        <p:nvGrpSpPr>
          <p:cNvPr id="13" name="Group 6">
            <a:extLst>
              <a:ext uri="{FF2B5EF4-FFF2-40B4-BE49-F238E27FC236}">
                <a16:creationId xmlns:a16="http://schemas.microsoft.com/office/drawing/2014/main" id="{51855AC9-054D-4DE0-8D6B-40D113EAA45B}"/>
              </a:ext>
            </a:extLst>
          </p:cNvPr>
          <p:cNvGrpSpPr/>
          <p:nvPr userDrawn="1"/>
        </p:nvGrpSpPr>
        <p:grpSpPr>
          <a:xfrm>
            <a:off x="5859463" y="6252052"/>
            <a:ext cx="465137" cy="605948"/>
            <a:chOff x="5859463" y="6252052"/>
            <a:chExt cx="465137" cy="605948"/>
          </a:xfrm>
        </p:grpSpPr>
        <p:sp>
          <p:nvSpPr>
            <p:cNvPr id="14" name="Rectangle 7">
              <a:extLst>
                <a:ext uri="{FF2B5EF4-FFF2-40B4-BE49-F238E27FC236}">
                  <a16:creationId xmlns:a16="http://schemas.microsoft.com/office/drawing/2014/main" id="{54DE6293-5216-4825-B72E-1723B518D738}"/>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Isosceles Triangle 8">
              <a:extLst>
                <a:ext uri="{FF2B5EF4-FFF2-40B4-BE49-F238E27FC236}">
                  <a16:creationId xmlns:a16="http://schemas.microsoft.com/office/drawing/2014/main" id="{EBD33A0F-4A7F-4084-88EB-5BDE6885930F}"/>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6" name="TextBox 9">
            <a:extLst>
              <a:ext uri="{FF2B5EF4-FFF2-40B4-BE49-F238E27FC236}">
                <a16:creationId xmlns:a16="http://schemas.microsoft.com/office/drawing/2014/main" id="{54C1AFA6-2D04-45D2-A807-89C32B7599F9}"/>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2639939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28" name="Text Placeholder 8"/>
          <p:cNvSpPr>
            <a:spLocks noGrp="1"/>
          </p:cNvSpPr>
          <p:nvPr>
            <p:ph type="body" sz="quarter" idx="33" hasCustomPrompt="1"/>
          </p:nvPr>
        </p:nvSpPr>
        <p:spPr>
          <a:xfrm>
            <a:off x="522063" y="1998943"/>
            <a:ext cx="3702863"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Insert text here</a:t>
            </a:r>
            <a:endParaRPr lang="en-US" dirty="0"/>
          </a:p>
        </p:txBody>
      </p:sp>
      <p:sp>
        <p:nvSpPr>
          <p:cNvPr id="29" name="Text Placeholder 8"/>
          <p:cNvSpPr>
            <a:spLocks noGrp="1"/>
          </p:cNvSpPr>
          <p:nvPr>
            <p:ph type="body" sz="quarter" idx="34" hasCustomPrompt="1"/>
          </p:nvPr>
        </p:nvSpPr>
        <p:spPr>
          <a:xfrm>
            <a:off x="4224926" y="1998943"/>
            <a:ext cx="3702863"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Insert text here</a:t>
            </a:r>
            <a:endParaRPr lang="en-US" dirty="0"/>
          </a:p>
        </p:txBody>
      </p:sp>
      <p:sp>
        <p:nvSpPr>
          <p:cNvPr id="9" name="Text Placeholder 8"/>
          <p:cNvSpPr>
            <a:spLocks noGrp="1"/>
          </p:cNvSpPr>
          <p:nvPr>
            <p:ph type="body" sz="quarter" idx="35" hasCustomPrompt="1"/>
          </p:nvPr>
        </p:nvSpPr>
        <p:spPr>
          <a:xfrm>
            <a:off x="7927789" y="1998942"/>
            <a:ext cx="3702863"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Insert text here</a:t>
            </a:r>
            <a:endParaRPr lang="en-US" dirty="0"/>
          </a:p>
        </p:txBody>
      </p:sp>
      <p:grpSp>
        <p:nvGrpSpPr>
          <p:cNvPr id="14" name="Group 6">
            <a:extLst>
              <a:ext uri="{FF2B5EF4-FFF2-40B4-BE49-F238E27FC236}">
                <a16:creationId xmlns:a16="http://schemas.microsoft.com/office/drawing/2014/main" id="{058816CA-1134-4BB5-8480-223124EDD863}"/>
              </a:ext>
            </a:extLst>
          </p:cNvPr>
          <p:cNvGrpSpPr/>
          <p:nvPr userDrawn="1"/>
        </p:nvGrpSpPr>
        <p:grpSpPr>
          <a:xfrm>
            <a:off x="5859463" y="6252052"/>
            <a:ext cx="465137" cy="605948"/>
            <a:chOff x="5859463" y="6252052"/>
            <a:chExt cx="465137" cy="605948"/>
          </a:xfrm>
        </p:grpSpPr>
        <p:sp>
          <p:nvSpPr>
            <p:cNvPr id="15" name="Rectangle 7">
              <a:extLst>
                <a:ext uri="{FF2B5EF4-FFF2-40B4-BE49-F238E27FC236}">
                  <a16:creationId xmlns:a16="http://schemas.microsoft.com/office/drawing/2014/main" id="{DFE96C9B-43CA-4F12-89BE-8DA2CDBA6D78}"/>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Isosceles Triangle 8">
              <a:extLst>
                <a:ext uri="{FF2B5EF4-FFF2-40B4-BE49-F238E27FC236}">
                  <a16:creationId xmlns:a16="http://schemas.microsoft.com/office/drawing/2014/main" id="{D024A2F8-425F-45A6-AC6D-8A58BC5838D7}"/>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7" name="TextBox 9">
            <a:extLst>
              <a:ext uri="{FF2B5EF4-FFF2-40B4-BE49-F238E27FC236}">
                <a16:creationId xmlns:a16="http://schemas.microsoft.com/office/drawing/2014/main" id="{D937B76F-5B54-4B5C-925F-CD2BB3783CE1}"/>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1835512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7"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0"/>
            <a:ext cx="12192000" cy="3757808"/>
          </a:xfrm>
          <a:prstGeom prst="rect">
            <a:avLst/>
          </a:prstGeom>
        </p:spPr>
        <p:txBody>
          <a:bodyPr/>
          <a:lstStyle>
            <a:lvl1pPr>
              <a:defRPr sz="1800"/>
            </a:lvl1pPr>
          </a:lstStyle>
          <a:p>
            <a:endParaRPr lang="id-ID"/>
          </a:p>
        </p:txBody>
      </p:sp>
      <p:grpSp>
        <p:nvGrpSpPr>
          <p:cNvPr id="7" name="Group 6">
            <a:extLst>
              <a:ext uri="{FF2B5EF4-FFF2-40B4-BE49-F238E27FC236}">
                <a16:creationId xmlns:a16="http://schemas.microsoft.com/office/drawing/2014/main" id="{E66BF58B-08AD-4C30-A8AA-31A0581AB027}"/>
              </a:ext>
            </a:extLst>
          </p:cNvPr>
          <p:cNvGrpSpPr/>
          <p:nvPr userDrawn="1"/>
        </p:nvGrpSpPr>
        <p:grpSpPr>
          <a:xfrm>
            <a:off x="5859463" y="6252052"/>
            <a:ext cx="465137" cy="605948"/>
            <a:chOff x="5859463" y="6252052"/>
            <a:chExt cx="465137" cy="605948"/>
          </a:xfrm>
        </p:grpSpPr>
        <p:sp>
          <p:nvSpPr>
            <p:cNvPr id="8" name="Rectangle 7">
              <a:extLst>
                <a:ext uri="{FF2B5EF4-FFF2-40B4-BE49-F238E27FC236}">
                  <a16:creationId xmlns:a16="http://schemas.microsoft.com/office/drawing/2014/main" id="{6D97E6CA-4C18-4AF2-8AA2-37B8245F7C82}"/>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Isosceles Triangle 8">
              <a:extLst>
                <a:ext uri="{FF2B5EF4-FFF2-40B4-BE49-F238E27FC236}">
                  <a16:creationId xmlns:a16="http://schemas.microsoft.com/office/drawing/2014/main" id="{1B482B6A-94F5-4556-85B2-3E2288E802DC}"/>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0" name="TextBox 9">
            <a:extLst>
              <a:ext uri="{FF2B5EF4-FFF2-40B4-BE49-F238E27FC236}">
                <a16:creationId xmlns:a16="http://schemas.microsoft.com/office/drawing/2014/main" id="{CA2F727D-EBBA-46A7-B80A-CA9BB7E78BB9}"/>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22766927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3970" y="-1"/>
            <a:ext cx="7544637" cy="6858001"/>
          </a:xfrm>
          <a:prstGeom prst="rect">
            <a:avLst/>
          </a:prstGeom>
        </p:spPr>
        <p:txBody>
          <a:bodyPr/>
          <a:lstStyle>
            <a:lvl1pPr>
              <a:defRPr sz="1800"/>
            </a:lvl1pPr>
          </a:lstStyle>
          <a:p>
            <a:endParaRPr lang="id-ID" dirty="0"/>
          </a:p>
        </p:txBody>
      </p:sp>
    </p:spTree>
    <p:extLst>
      <p:ext uri="{BB962C8B-B14F-4D97-AF65-F5344CB8AC3E}">
        <p14:creationId xmlns:p14="http://schemas.microsoft.com/office/powerpoint/2010/main" val="3192370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3970" y="-1"/>
            <a:ext cx="6104145" cy="6858001"/>
          </a:xfrm>
          <a:prstGeom prst="rect">
            <a:avLst/>
          </a:prstGeom>
        </p:spPr>
        <p:txBody>
          <a:bodyPr/>
          <a:lstStyle>
            <a:lvl1pPr>
              <a:defRPr sz="1800"/>
            </a:lvl1pPr>
          </a:lstStyle>
          <a:p>
            <a:endParaRPr lang="id-ID" dirty="0"/>
          </a:p>
        </p:txBody>
      </p:sp>
      <p:grpSp>
        <p:nvGrpSpPr>
          <p:cNvPr id="6" name="Group 5"/>
          <p:cNvGrpSpPr/>
          <p:nvPr userDrawn="1"/>
        </p:nvGrpSpPr>
        <p:grpSpPr>
          <a:xfrm>
            <a:off x="11180763" y="6252052"/>
            <a:ext cx="465137" cy="605948"/>
            <a:chOff x="5859463" y="6252052"/>
            <a:chExt cx="465137" cy="605948"/>
          </a:xfrm>
        </p:grpSpPr>
        <p:sp>
          <p:nvSpPr>
            <p:cNvPr id="7" name="Rectangle 6"/>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Isosceles Triangle 7"/>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TextBox 8"/>
          <p:cNvSpPr txBox="1"/>
          <p:nvPr userDrawn="1"/>
        </p:nvSpPr>
        <p:spPr>
          <a:xfrm>
            <a:off x="111331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val="583468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descr="Uma imagem contendo coisa&#10;&#10;Descrição gerada com alta confiança">
            <a:extLst>
              <a:ext uri="{FF2B5EF4-FFF2-40B4-BE49-F238E27FC236}">
                <a16:creationId xmlns:a16="http://schemas.microsoft.com/office/drawing/2014/main" id="{B782EC44-F585-4EEE-96A0-940666B496B9}"/>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747595" y="5693434"/>
            <a:ext cx="1444405" cy="1020690"/>
          </a:xfrm>
          <a:prstGeom prst="rect">
            <a:avLst/>
          </a:prstGeom>
        </p:spPr>
      </p:pic>
    </p:spTree>
    <p:extLst>
      <p:ext uri="{BB962C8B-B14F-4D97-AF65-F5344CB8AC3E}">
        <p14:creationId xmlns:p14="http://schemas.microsoft.com/office/powerpoint/2010/main" val="275667833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0" r:id="rId3"/>
    <p:sldLayoutId id="2147483652" r:id="rId4"/>
    <p:sldLayoutId id="2147483660" r:id="rId5"/>
    <p:sldLayoutId id="2147483671" r:id="rId6"/>
    <p:sldLayoutId id="2147483653" r:id="rId7"/>
    <p:sldLayoutId id="2147483654" r:id="rId8"/>
    <p:sldLayoutId id="2147483661" r:id="rId9"/>
    <p:sldLayoutId id="2147483655" r:id="rId10"/>
    <p:sldLayoutId id="2147483658" r:id="rId11"/>
    <p:sldLayoutId id="2147483659" r:id="rId12"/>
    <p:sldLayoutId id="2147483680"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6" r:id="rId25"/>
    <p:sldLayoutId id="2147483677" r:id="rId26"/>
    <p:sldLayoutId id="2147483678" r:id="rId27"/>
    <p:sldLayoutId id="2147483679" r:id="rId28"/>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0338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9.xml"/><Relationship Id="rId1" Type="http://schemas.openxmlformats.org/officeDocument/2006/relationships/slideLayout" Target="../slideLayouts/slideLayout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0.xml"/><Relationship Id="rId1" Type="http://schemas.openxmlformats.org/officeDocument/2006/relationships/slideLayout" Target="../slideLayouts/slideLayout6.xml"/><Relationship Id="rId6" Type="http://schemas.openxmlformats.org/officeDocument/2006/relationships/chart" Target="../charts/chart12.xml"/><Relationship Id="rId5" Type="http://schemas.openxmlformats.org/officeDocument/2006/relationships/chart" Target="../charts/chart11.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3.xml"/><Relationship Id="rId1" Type="http://schemas.openxmlformats.org/officeDocument/2006/relationships/slideLayout" Target="../slideLayouts/slideLayout6.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6.xml"/><Relationship Id="rId1" Type="http://schemas.openxmlformats.org/officeDocument/2006/relationships/slideLayout" Target="../slideLayouts/slideLayout6.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7.xml"/><Relationship Id="rId1" Type="http://schemas.openxmlformats.org/officeDocument/2006/relationships/slideLayout" Target="../slideLayouts/slideLayout6.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8.xml"/><Relationship Id="rId1" Type="http://schemas.openxmlformats.org/officeDocument/2006/relationships/slideLayout" Target="../slideLayouts/slideLayout6.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9.xml"/><Relationship Id="rId1" Type="http://schemas.openxmlformats.org/officeDocument/2006/relationships/slideLayout" Target="../slideLayouts/slideLayout6.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20.xml"/><Relationship Id="rId1" Type="http://schemas.openxmlformats.org/officeDocument/2006/relationships/slideLayout" Target="../slideLayouts/slideLayout6.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2.xml"/><Relationship Id="rId1" Type="http://schemas.openxmlformats.org/officeDocument/2006/relationships/slideLayout" Target="../slideLayouts/slideLayout6.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23.xml"/><Relationship Id="rId1" Type="http://schemas.openxmlformats.org/officeDocument/2006/relationships/slideLayout" Target="../slideLayouts/slideLayout6.xml"/><Relationship Id="rId5" Type="http://schemas.openxmlformats.org/officeDocument/2006/relationships/chart" Target="../charts/chart24.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25.xml"/><Relationship Id="rId1" Type="http://schemas.openxmlformats.org/officeDocument/2006/relationships/slideLayout" Target="../slideLayouts/slideLayout6.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9.png"/><Relationship Id="rId7" Type="http://schemas.openxmlformats.org/officeDocument/2006/relationships/image" Target="../media/image2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descr="Uma imagem contendo ao ar livre, água, natureza, montanha&#10;&#10;Descrição gerada com muito alta confiança">
            <a:extLst>
              <a:ext uri="{FF2B5EF4-FFF2-40B4-BE49-F238E27FC236}">
                <a16:creationId xmlns:a16="http://schemas.microsoft.com/office/drawing/2014/main" id="{B4B50680-ED1E-4A58-9A33-868FE3EE207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grpSp>
        <p:nvGrpSpPr>
          <p:cNvPr id="31" name="Group 30"/>
          <p:cNvGrpSpPr/>
          <p:nvPr/>
        </p:nvGrpSpPr>
        <p:grpSpPr>
          <a:xfrm>
            <a:off x="0" y="0"/>
            <a:ext cx="7909378" cy="7517335"/>
            <a:chOff x="0" y="0"/>
            <a:chExt cx="7909378" cy="7517335"/>
          </a:xfrm>
        </p:grpSpPr>
        <p:sp>
          <p:nvSpPr>
            <p:cNvPr id="30" name="Freeform 29"/>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9" name="Freeform 18"/>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Freeform 19"/>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TextBox 4"/>
          <p:cNvSpPr txBox="1"/>
          <p:nvPr/>
        </p:nvSpPr>
        <p:spPr>
          <a:xfrm>
            <a:off x="386627" y="1284920"/>
            <a:ext cx="2779928" cy="1446550"/>
          </a:xfrm>
          <a:prstGeom prst="rect">
            <a:avLst/>
          </a:prstGeom>
          <a:noFill/>
        </p:spPr>
        <p:txBody>
          <a:bodyPr wrap="none" rtlCol="0">
            <a:spAutoFit/>
          </a:bodyPr>
          <a:lstStyle/>
          <a:p>
            <a:r>
              <a:rPr lang="pt-BR" sz="8800" dirty="0">
                <a:solidFill>
                  <a:schemeClr val="bg1"/>
                </a:solidFill>
                <a:latin typeface="Bebas Neue" panose="020B0606020202050201" pitchFamily="34" charset="0"/>
              </a:rPr>
              <a:t>estudo</a:t>
            </a:r>
            <a:endParaRPr lang="id-ID" sz="8800" dirty="0">
              <a:solidFill>
                <a:schemeClr val="bg1"/>
              </a:solidFill>
              <a:latin typeface="Bebas Neue" panose="020B0606020202050201" pitchFamily="34" charset="0"/>
            </a:endParaRPr>
          </a:p>
        </p:txBody>
      </p:sp>
      <p:sp>
        <p:nvSpPr>
          <p:cNvPr id="6" name="TextBox 5"/>
          <p:cNvSpPr txBox="1"/>
          <p:nvPr/>
        </p:nvSpPr>
        <p:spPr>
          <a:xfrm>
            <a:off x="424727" y="4634139"/>
            <a:ext cx="832279" cy="584775"/>
          </a:xfrm>
          <a:prstGeom prst="rect">
            <a:avLst/>
          </a:prstGeom>
          <a:noFill/>
        </p:spPr>
        <p:txBody>
          <a:bodyPr wrap="none" rtlCol="0">
            <a:spAutoFit/>
          </a:bodyPr>
          <a:lstStyle/>
          <a:p>
            <a:r>
              <a:rPr lang="pt-BR" sz="3200" dirty="0">
                <a:solidFill>
                  <a:schemeClr val="bg1"/>
                </a:solidFill>
                <a:latin typeface="Bebas Neue" panose="020B0606020202050201" pitchFamily="34" charset="0"/>
              </a:rPr>
              <a:t>2017</a:t>
            </a:r>
            <a:endParaRPr lang="id-ID" sz="3200" dirty="0">
              <a:solidFill>
                <a:schemeClr val="bg1"/>
              </a:solidFill>
              <a:latin typeface="Bebas Neue" panose="020B0606020202050201" pitchFamily="34" charset="0"/>
            </a:endParaRPr>
          </a:p>
        </p:txBody>
      </p:sp>
      <p:sp>
        <p:nvSpPr>
          <p:cNvPr id="14" name="TextBox 13"/>
          <p:cNvSpPr txBox="1"/>
          <p:nvPr/>
        </p:nvSpPr>
        <p:spPr>
          <a:xfrm>
            <a:off x="386627" y="2340456"/>
            <a:ext cx="4582152" cy="1446550"/>
          </a:xfrm>
          <a:prstGeom prst="rect">
            <a:avLst/>
          </a:prstGeom>
          <a:noFill/>
        </p:spPr>
        <p:txBody>
          <a:bodyPr wrap="none" rtlCol="0">
            <a:spAutoFit/>
          </a:bodyPr>
          <a:lstStyle/>
          <a:p>
            <a:r>
              <a:rPr lang="id-ID" sz="8800" dirty="0">
                <a:solidFill>
                  <a:schemeClr val="bg1"/>
                </a:solidFill>
                <a:latin typeface="Bebas Neue" panose="020B0606020202050201" pitchFamily="34" charset="0"/>
              </a:rPr>
              <a:t>D</a:t>
            </a:r>
            <a:r>
              <a:rPr lang="pt-BR" sz="8800" dirty="0">
                <a:solidFill>
                  <a:schemeClr val="bg1"/>
                </a:solidFill>
                <a:latin typeface="Bebas Neue" panose="020B0606020202050201" pitchFamily="34" charset="0"/>
              </a:rPr>
              <a:t>a</a:t>
            </a:r>
            <a:r>
              <a:rPr lang="id-ID" sz="8800" dirty="0">
                <a:solidFill>
                  <a:schemeClr val="bg1"/>
                </a:solidFill>
                <a:latin typeface="Bebas Neue" panose="020B0606020202050201" pitchFamily="34" charset="0"/>
              </a:rPr>
              <a:t> DEMANDA</a:t>
            </a:r>
          </a:p>
        </p:txBody>
      </p:sp>
      <p:sp>
        <p:nvSpPr>
          <p:cNvPr id="22" name="TextBox 21"/>
          <p:cNvSpPr txBox="1"/>
          <p:nvPr/>
        </p:nvSpPr>
        <p:spPr>
          <a:xfrm>
            <a:off x="418077" y="5094175"/>
            <a:ext cx="4958517" cy="400110"/>
          </a:xfrm>
          <a:prstGeom prst="rect">
            <a:avLst/>
          </a:prstGeom>
          <a:noFill/>
        </p:spPr>
        <p:txBody>
          <a:bodyPr wrap="square" rtlCol="0">
            <a:spAutoFit/>
          </a:bodyPr>
          <a:lstStyle/>
          <a:p>
            <a:r>
              <a:rPr lang="pt-BR" sz="2000" dirty="0">
                <a:solidFill>
                  <a:schemeClr val="bg1"/>
                </a:solidFill>
              </a:rPr>
              <a:t>Caraguatatuba</a:t>
            </a:r>
            <a:endParaRPr lang="id-ID" sz="2000" dirty="0">
              <a:solidFill>
                <a:schemeClr val="bg1"/>
              </a:solidFill>
            </a:endParaRPr>
          </a:p>
        </p:txBody>
      </p:sp>
      <p:sp>
        <p:nvSpPr>
          <p:cNvPr id="3" name="Retângulo 2">
            <a:extLst>
              <a:ext uri="{FF2B5EF4-FFF2-40B4-BE49-F238E27FC236}">
                <a16:creationId xmlns:a16="http://schemas.microsoft.com/office/drawing/2014/main" id="{FBB070BA-E925-4299-BBB6-D30AADA85116}"/>
              </a:ext>
            </a:extLst>
          </p:cNvPr>
          <p:cNvSpPr/>
          <p:nvPr/>
        </p:nvSpPr>
        <p:spPr>
          <a:xfrm>
            <a:off x="375200" y="3381820"/>
            <a:ext cx="3950120" cy="1569660"/>
          </a:xfrm>
          <a:prstGeom prst="rect">
            <a:avLst/>
          </a:prstGeom>
        </p:spPr>
        <p:txBody>
          <a:bodyPr wrap="none">
            <a:spAutoFit/>
          </a:bodyPr>
          <a:lstStyle/>
          <a:p>
            <a:r>
              <a:rPr lang="id-ID" sz="9600" dirty="0">
                <a:solidFill>
                  <a:schemeClr val="bg1"/>
                </a:solidFill>
                <a:latin typeface="Bebas Neue" panose="020B0606020202050201" pitchFamily="34" charset="0"/>
              </a:rPr>
              <a:t>TURÍSTICA</a:t>
            </a:r>
            <a:endParaRPr lang="pt-BR" dirty="0"/>
          </a:p>
        </p:txBody>
      </p:sp>
    </p:spTree>
    <p:extLst>
      <p:ext uri="{BB962C8B-B14F-4D97-AF65-F5344CB8AC3E}">
        <p14:creationId xmlns:p14="http://schemas.microsoft.com/office/powerpoint/2010/main" val="324162976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ETAPAS E CRONOGRAMA</a:t>
            </a:r>
            <a:endParaRPr lang="id-ID" dirty="0"/>
          </a:p>
        </p:txBody>
      </p:sp>
      <p:sp>
        <p:nvSpPr>
          <p:cNvPr id="8" name="Text Placeholder 7"/>
          <p:cNvSpPr>
            <a:spLocks noGrp="1"/>
          </p:cNvSpPr>
          <p:nvPr>
            <p:ph type="body" sz="quarter" idx="33"/>
          </p:nvPr>
        </p:nvSpPr>
        <p:spPr>
          <a:xfrm>
            <a:off x="2704546" y="1990318"/>
            <a:ext cx="7207205" cy="454826"/>
          </a:xfrm>
        </p:spPr>
        <p:txBody>
          <a:bodyPr/>
          <a:lstStyle/>
          <a:p>
            <a:pPr lvl="0"/>
            <a:r>
              <a:rPr lang="pt-BR" sz="1400" dirty="0">
                <a:solidFill>
                  <a:schemeClr val="tx1">
                    <a:lumMod val="50000"/>
                    <a:lumOff val="50000"/>
                  </a:schemeClr>
                </a:solidFill>
              </a:rPr>
              <a:t>A execução desta Pesquisa de Demanda foi estruturada em 04 principais etapas:</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Imagem 10">
            <a:extLst>
              <a:ext uri="{FF2B5EF4-FFF2-40B4-BE49-F238E27FC236}">
                <a16:creationId xmlns:a16="http://schemas.microsoft.com/office/drawing/2014/main" id="{EE9D0855-7C15-408E-9BD3-564A76D06576}"/>
              </a:ext>
            </a:extLst>
          </p:cNvPr>
          <p:cNvPicPr/>
          <p:nvPr/>
        </p:nvPicPr>
        <p:blipFill>
          <a:blip r:embed="rId2"/>
          <a:stretch>
            <a:fillRect/>
          </a:stretch>
        </p:blipFill>
        <p:spPr>
          <a:xfrm>
            <a:off x="962010" y="2825911"/>
            <a:ext cx="4918710" cy="2172335"/>
          </a:xfrm>
          <a:prstGeom prst="rect">
            <a:avLst/>
          </a:prstGeom>
        </p:spPr>
      </p:pic>
      <p:pic>
        <p:nvPicPr>
          <p:cNvPr id="12" name="Imagem 11">
            <a:extLst>
              <a:ext uri="{FF2B5EF4-FFF2-40B4-BE49-F238E27FC236}">
                <a16:creationId xmlns:a16="http://schemas.microsoft.com/office/drawing/2014/main" id="{F1CD3033-BAE7-4D3E-B88F-CEC4C277F9BA}"/>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6221383" y="2803152"/>
            <a:ext cx="4718050" cy="2132965"/>
          </a:xfrm>
          <a:prstGeom prst="rect">
            <a:avLst/>
          </a:prstGeom>
          <a:noFill/>
          <a:ln>
            <a:noFill/>
          </a:ln>
        </p:spPr>
      </p:pic>
      <p:pic>
        <p:nvPicPr>
          <p:cNvPr id="13" name="Imagem 12">
            <a:extLst>
              <a:ext uri="{FF2B5EF4-FFF2-40B4-BE49-F238E27FC236}">
                <a16:creationId xmlns:a16="http://schemas.microsoft.com/office/drawing/2014/main" id="{AABAC519-F123-4D2D-9ED0-33317AD66B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val="209212094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PONTOS DE COLETA E % DE ENTREVISTADOS</a:t>
            </a:r>
            <a:endParaRPr lang="id-ID" dirty="0"/>
          </a:p>
        </p:txBody>
      </p:sp>
      <p:sp>
        <p:nvSpPr>
          <p:cNvPr id="8" name="Text Placeholder 7"/>
          <p:cNvSpPr>
            <a:spLocks noGrp="1"/>
          </p:cNvSpPr>
          <p:nvPr>
            <p:ph type="body" sz="quarter" idx="33"/>
          </p:nvPr>
        </p:nvSpPr>
        <p:spPr>
          <a:xfrm>
            <a:off x="2550576" y="1939309"/>
            <a:ext cx="8163431" cy="1468875"/>
          </a:xfrm>
        </p:spPr>
        <p:txBody>
          <a:bodyPr/>
          <a:lstStyle/>
          <a:p>
            <a:r>
              <a:rPr lang="pt-BR" sz="1400" dirty="0">
                <a:solidFill>
                  <a:schemeClr val="tx1">
                    <a:lumMod val="50000"/>
                    <a:lumOff val="50000"/>
                  </a:schemeClr>
                </a:solidFill>
              </a:rPr>
              <a:t>Ao total foram validadas 600 (seiscentas) entrevistas, nos pontos turísticos destacados:</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5" name="Imagem 14">
            <a:extLst>
              <a:ext uri="{FF2B5EF4-FFF2-40B4-BE49-F238E27FC236}">
                <a16:creationId xmlns:a16="http://schemas.microsoft.com/office/drawing/2014/main" id="{6428B030-B40E-4B52-BB63-8BA9EF5F7C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1126" y="520038"/>
            <a:ext cx="707587" cy="707587"/>
          </a:xfrm>
          <a:prstGeom prst="rect">
            <a:avLst/>
          </a:prstGeom>
        </p:spPr>
      </p:pic>
      <p:pic>
        <p:nvPicPr>
          <p:cNvPr id="4" name="Imagem 3">
            <a:extLst>
              <a:ext uri="{FF2B5EF4-FFF2-40B4-BE49-F238E27FC236}">
                <a16:creationId xmlns:a16="http://schemas.microsoft.com/office/drawing/2014/main" id="{8F52869E-5B17-4A74-855F-C48677D1E5BA}"/>
              </a:ext>
            </a:extLst>
          </p:cNvPr>
          <p:cNvPicPr>
            <a:picLocks noChangeAspect="1"/>
          </p:cNvPicPr>
          <p:nvPr/>
        </p:nvPicPr>
        <p:blipFill rotWithShape="1">
          <a:blip r:embed="rId3"/>
          <a:srcRect l="55684" t="16890" r="33703" b="58288"/>
          <a:stretch/>
        </p:blipFill>
        <p:spPr>
          <a:xfrm>
            <a:off x="1437763" y="2380470"/>
            <a:ext cx="1788511" cy="1764665"/>
          </a:xfrm>
          <a:prstGeom prst="rect">
            <a:avLst/>
          </a:prstGeom>
        </p:spPr>
      </p:pic>
      <p:pic>
        <p:nvPicPr>
          <p:cNvPr id="16" name="Imagem 15">
            <a:extLst>
              <a:ext uri="{FF2B5EF4-FFF2-40B4-BE49-F238E27FC236}">
                <a16:creationId xmlns:a16="http://schemas.microsoft.com/office/drawing/2014/main" id="{8119B283-8021-45E5-AE1D-B4E9BEFD03A1}"/>
              </a:ext>
            </a:extLst>
          </p:cNvPr>
          <p:cNvPicPr>
            <a:picLocks noChangeAspect="1"/>
          </p:cNvPicPr>
          <p:nvPr/>
        </p:nvPicPr>
        <p:blipFill rotWithShape="1">
          <a:blip r:embed="rId3"/>
          <a:srcRect l="65789" t="16890" r="23598" b="58288"/>
          <a:stretch/>
        </p:blipFill>
        <p:spPr>
          <a:xfrm>
            <a:off x="3191770" y="2380470"/>
            <a:ext cx="1788511" cy="1764665"/>
          </a:xfrm>
          <a:prstGeom prst="rect">
            <a:avLst/>
          </a:prstGeom>
        </p:spPr>
      </p:pic>
      <p:pic>
        <p:nvPicPr>
          <p:cNvPr id="17" name="Imagem 16">
            <a:extLst>
              <a:ext uri="{FF2B5EF4-FFF2-40B4-BE49-F238E27FC236}">
                <a16:creationId xmlns:a16="http://schemas.microsoft.com/office/drawing/2014/main" id="{26E1E81A-8D87-47CD-A4F9-117D2EDB10E0}"/>
              </a:ext>
            </a:extLst>
          </p:cNvPr>
          <p:cNvPicPr>
            <a:picLocks noChangeAspect="1"/>
          </p:cNvPicPr>
          <p:nvPr/>
        </p:nvPicPr>
        <p:blipFill rotWithShape="1">
          <a:blip r:embed="rId3"/>
          <a:srcRect l="75778" t="16890" r="13609" b="58288"/>
          <a:stretch/>
        </p:blipFill>
        <p:spPr>
          <a:xfrm>
            <a:off x="4911273" y="2380469"/>
            <a:ext cx="1788511" cy="1764665"/>
          </a:xfrm>
          <a:prstGeom prst="rect">
            <a:avLst/>
          </a:prstGeom>
        </p:spPr>
      </p:pic>
      <p:pic>
        <p:nvPicPr>
          <p:cNvPr id="18" name="Imagem 17">
            <a:extLst>
              <a:ext uri="{FF2B5EF4-FFF2-40B4-BE49-F238E27FC236}">
                <a16:creationId xmlns:a16="http://schemas.microsoft.com/office/drawing/2014/main" id="{54EEED3B-7B83-498B-8C2C-9ADA69E0F88B}"/>
              </a:ext>
            </a:extLst>
          </p:cNvPr>
          <p:cNvPicPr>
            <a:picLocks noChangeAspect="1"/>
          </p:cNvPicPr>
          <p:nvPr/>
        </p:nvPicPr>
        <p:blipFill rotWithShape="1">
          <a:blip r:embed="rId3"/>
          <a:srcRect l="55684" t="41765" r="33703" b="33413"/>
          <a:stretch/>
        </p:blipFill>
        <p:spPr>
          <a:xfrm>
            <a:off x="6520152" y="2414973"/>
            <a:ext cx="1788511" cy="1764665"/>
          </a:xfrm>
          <a:prstGeom prst="rect">
            <a:avLst/>
          </a:prstGeom>
        </p:spPr>
      </p:pic>
      <p:pic>
        <p:nvPicPr>
          <p:cNvPr id="19" name="Imagem 18">
            <a:extLst>
              <a:ext uri="{FF2B5EF4-FFF2-40B4-BE49-F238E27FC236}">
                <a16:creationId xmlns:a16="http://schemas.microsoft.com/office/drawing/2014/main" id="{DB894B47-CF91-4C6E-8498-09C6CFA867E7}"/>
              </a:ext>
            </a:extLst>
          </p:cNvPr>
          <p:cNvPicPr>
            <a:picLocks noChangeAspect="1"/>
          </p:cNvPicPr>
          <p:nvPr/>
        </p:nvPicPr>
        <p:blipFill rotWithShape="1">
          <a:blip r:embed="rId3"/>
          <a:srcRect l="66167" t="41643" r="23876" b="33535"/>
          <a:stretch/>
        </p:blipFill>
        <p:spPr>
          <a:xfrm>
            <a:off x="8343171" y="2397721"/>
            <a:ext cx="1677888" cy="1764665"/>
          </a:xfrm>
          <a:prstGeom prst="rect">
            <a:avLst/>
          </a:prstGeom>
        </p:spPr>
      </p:pic>
      <p:pic>
        <p:nvPicPr>
          <p:cNvPr id="20" name="Imagem 19">
            <a:extLst>
              <a:ext uri="{FF2B5EF4-FFF2-40B4-BE49-F238E27FC236}">
                <a16:creationId xmlns:a16="http://schemas.microsoft.com/office/drawing/2014/main" id="{AE3CB3EA-4F1E-4E9B-B591-B1F62CE758E4}"/>
              </a:ext>
            </a:extLst>
          </p:cNvPr>
          <p:cNvPicPr>
            <a:picLocks noChangeAspect="1"/>
          </p:cNvPicPr>
          <p:nvPr/>
        </p:nvPicPr>
        <p:blipFill rotWithShape="1">
          <a:blip r:embed="rId3"/>
          <a:srcRect l="75755" t="42485" r="14288" b="32693"/>
          <a:stretch/>
        </p:blipFill>
        <p:spPr>
          <a:xfrm>
            <a:off x="2381659" y="4249524"/>
            <a:ext cx="1677888" cy="1764665"/>
          </a:xfrm>
          <a:prstGeom prst="rect">
            <a:avLst/>
          </a:prstGeom>
        </p:spPr>
      </p:pic>
      <p:pic>
        <p:nvPicPr>
          <p:cNvPr id="21" name="Imagem 20">
            <a:extLst>
              <a:ext uri="{FF2B5EF4-FFF2-40B4-BE49-F238E27FC236}">
                <a16:creationId xmlns:a16="http://schemas.microsoft.com/office/drawing/2014/main" id="{0812ED70-176E-454C-B1DD-7FA359DFAD92}"/>
              </a:ext>
            </a:extLst>
          </p:cNvPr>
          <p:cNvPicPr>
            <a:picLocks noChangeAspect="1"/>
          </p:cNvPicPr>
          <p:nvPr/>
        </p:nvPicPr>
        <p:blipFill rotWithShape="1">
          <a:blip r:embed="rId3"/>
          <a:srcRect l="56397" t="65744" r="33646" b="9434"/>
          <a:stretch/>
        </p:blipFill>
        <p:spPr>
          <a:xfrm>
            <a:off x="4117393" y="4171888"/>
            <a:ext cx="1677888" cy="1764665"/>
          </a:xfrm>
          <a:prstGeom prst="rect">
            <a:avLst/>
          </a:prstGeom>
        </p:spPr>
      </p:pic>
      <p:pic>
        <p:nvPicPr>
          <p:cNvPr id="22" name="Imagem 21">
            <a:extLst>
              <a:ext uri="{FF2B5EF4-FFF2-40B4-BE49-F238E27FC236}">
                <a16:creationId xmlns:a16="http://schemas.microsoft.com/office/drawing/2014/main" id="{159C24FE-CA71-4994-896E-857C113CF33E}"/>
              </a:ext>
            </a:extLst>
          </p:cNvPr>
          <p:cNvPicPr>
            <a:picLocks noChangeAspect="1"/>
          </p:cNvPicPr>
          <p:nvPr/>
        </p:nvPicPr>
        <p:blipFill rotWithShape="1">
          <a:blip r:embed="rId3"/>
          <a:srcRect l="66154" t="65304" r="23889" b="9874"/>
          <a:stretch/>
        </p:blipFill>
        <p:spPr>
          <a:xfrm>
            <a:off x="5820592" y="4145133"/>
            <a:ext cx="1677888" cy="1764665"/>
          </a:xfrm>
          <a:prstGeom prst="rect">
            <a:avLst/>
          </a:prstGeom>
        </p:spPr>
      </p:pic>
      <p:pic>
        <p:nvPicPr>
          <p:cNvPr id="23" name="Imagem 22">
            <a:extLst>
              <a:ext uri="{FF2B5EF4-FFF2-40B4-BE49-F238E27FC236}">
                <a16:creationId xmlns:a16="http://schemas.microsoft.com/office/drawing/2014/main" id="{8D2D819B-C5C2-4D60-830A-3E2D50CD249C}"/>
              </a:ext>
            </a:extLst>
          </p:cNvPr>
          <p:cNvPicPr>
            <a:picLocks noChangeAspect="1"/>
          </p:cNvPicPr>
          <p:nvPr/>
        </p:nvPicPr>
        <p:blipFill rotWithShape="1">
          <a:blip r:embed="rId3"/>
          <a:srcRect l="75640" t="65790" r="14403" b="9388"/>
          <a:stretch/>
        </p:blipFill>
        <p:spPr>
          <a:xfrm>
            <a:off x="7475197" y="4168136"/>
            <a:ext cx="1677888" cy="1764665"/>
          </a:xfrm>
          <a:prstGeom prst="rect">
            <a:avLst/>
          </a:prstGeom>
        </p:spPr>
      </p:pic>
    </p:spTree>
    <p:extLst>
      <p:ext uri="{BB962C8B-B14F-4D97-AF65-F5344CB8AC3E}">
        <p14:creationId xmlns:p14="http://schemas.microsoft.com/office/powerpoint/2010/main" val="7351832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0" y="0"/>
            <a:ext cx="12192000" cy="6858000"/>
          </a:xfrm>
          <a:prstGeom prst="rect">
            <a:avLst/>
          </a:prstGeom>
          <a:gradFill flip="none" rotWithShape="1">
            <a:gsLst>
              <a:gs pos="0">
                <a:schemeClr val="accent1">
                  <a:alpha val="0"/>
                </a:schemeClr>
              </a:gs>
              <a:gs pos="91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Espaço Reservado para Imagem 3">
            <a:extLst>
              <a:ext uri="{FF2B5EF4-FFF2-40B4-BE49-F238E27FC236}">
                <a16:creationId xmlns:a16="http://schemas.microsoft.com/office/drawing/2014/main" id="{DC3EF96A-0FF9-4BAB-88DB-D6BA5D30A7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tretch>
            <a:fillRect/>
          </a:stretch>
        </p:blipFill>
        <p:spPr>
          <a:xfrm>
            <a:off x="-1" y="-1428233"/>
            <a:ext cx="12430563" cy="8286233"/>
          </a:xfrm>
        </p:spPr>
      </p:pic>
      <p:sp>
        <p:nvSpPr>
          <p:cNvPr id="13" name="TextBox 12"/>
          <p:cNvSpPr txBox="1"/>
          <p:nvPr/>
        </p:nvSpPr>
        <p:spPr>
          <a:xfrm>
            <a:off x="584533" y="4926270"/>
            <a:ext cx="8113183" cy="1862048"/>
          </a:xfrm>
          <a:prstGeom prst="rect">
            <a:avLst/>
          </a:prstGeom>
          <a:noFill/>
        </p:spPr>
        <p:txBody>
          <a:bodyPr wrap="none" rtlCol="0">
            <a:spAutoFit/>
          </a:bodyPr>
          <a:lstStyle/>
          <a:p>
            <a:r>
              <a:rPr lang="pt-BR" sz="11500" dirty="0">
                <a:solidFill>
                  <a:schemeClr val="accent1"/>
                </a:solidFill>
                <a:latin typeface="Bebas Neue" panose="020B0606020202050201" pitchFamily="34" charset="0"/>
              </a:rPr>
              <a:t>Do entrevistado</a:t>
            </a:r>
            <a:endParaRPr lang="id-ID" sz="11500" dirty="0">
              <a:solidFill>
                <a:schemeClr val="accent1"/>
              </a:solidFill>
              <a:latin typeface="Bebas Neue" panose="020B0606020202050201" pitchFamily="34" charset="0"/>
            </a:endParaRPr>
          </a:p>
        </p:txBody>
      </p:sp>
      <p:sp>
        <p:nvSpPr>
          <p:cNvPr id="16" name="TextBox 15"/>
          <p:cNvSpPr txBox="1"/>
          <p:nvPr/>
        </p:nvSpPr>
        <p:spPr>
          <a:xfrm>
            <a:off x="584533" y="4232284"/>
            <a:ext cx="2257349" cy="1323439"/>
          </a:xfrm>
          <a:prstGeom prst="rect">
            <a:avLst/>
          </a:prstGeom>
          <a:noFill/>
        </p:spPr>
        <p:txBody>
          <a:bodyPr wrap="none" rtlCol="0">
            <a:spAutoFit/>
          </a:bodyPr>
          <a:lstStyle/>
          <a:p>
            <a:r>
              <a:rPr lang="pt-BR" sz="8000" dirty="0">
                <a:solidFill>
                  <a:schemeClr val="bg1"/>
                </a:solidFill>
                <a:latin typeface="Bebas Neue" panose="020B0606020202050201" pitchFamily="34" charset="0"/>
              </a:rPr>
              <a:t>Perfil</a:t>
            </a:r>
            <a:endParaRPr lang="id-ID" sz="80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val="387662475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636176" y="2156669"/>
            <a:ext cx="3893355" cy="3254543"/>
          </a:xfrm>
        </p:spPr>
        <p:txBody>
          <a:bodyPr/>
          <a:lstStyle/>
          <a:p>
            <a:r>
              <a:rPr lang="pt-BR" sz="1400" dirty="0">
                <a:solidFill>
                  <a:schemeClr val="tx1">
                    <a:lumMod val="50000"/>
                    <a:lumOff val="50000"/>
                  </a:schemeClr>
                </a:solidFill>
              </a:rPr>
              <a:t>Neste item é possível identificar a faixa etária, sexo, grau de instrução, Estado civil, renda mensal familiar, profissão e município de residência.</a:t>
            </a:r>
          </a:p>
          <a:p>
            <a:endParaRPr lang="pt-BR" sz="1400" dirty="0">
              <a:solidFill>
                <a:schemeClr val="tx1">
                  <a:lumMod val="50000"/>
                  <a:lumOff val="50000"/>
                </a:schemeClr>
              </a:solidFill>
            </a:endParaRPr>
          </a:p>
          <a:p>
            <a:r>
              <a:rPr lang="pt-BR" sz="1400" b="1" dirty="0">
                <a:solidFill>
                  <a:schemeClr val="tx1">
                    <a:lumMod val="50000"/>
                    <a:lumOff val="50000"/>
                  </a:schemeClr>
                </a:solidFill>
              </a:rPr>
              <a:t>CATEGORIA DO ENTREVISTADO</a:t>
            </a:r>
          </a:p>
          <a:p>
            <a:r>
              <a:rPr lang="pt-BR" sz="1400" dirty="0">
                <a:solidFill>
                  <a:schemeClr val="tx1">
                    <a:lumMod val="50000"/>
                    <a:lumOff val="50000"/>
                  </a:schemeClr>
                </a:solidFill>
              </a:rPr>
              <a:t>De acordo com as categorias de perfis para essa pesquisa a maioria é turista (57,7%), contrapondo em segundo lugar o volume veranistas (35,5%).</a:t>
            </a:r>
          </a:p>
          <a:p>
            <a:endParaRPr lang="pt-BR" dirty="0"/>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Imagem 10" descr="Uma imagem contendo objeto&#10;&#10;Descrição gerada com alta confiança">
            <a:extLst>
              <a:ext uri="{FF2B5EF4-FFF2-40B4-BE49-F238E27FC236}">
                <a16:creationId xmlns:a16="http://schemas.microsoft.com/office/drawing/2014/main" id="{CF100113-9A33-4E91-BFD2-60366B8CDB32}"/>
              </a:ext>
            </a:extLst>
          </p:cNvPr>
          <p:cNvPicPr>
            <a:picLocks noChangeAspect="1"/>
          </p:cNvPicPr>
          <p:nvPr/>
        </p:nvPicPr>
        <p:blipFill>
          <a:blip r:embed="rId2" cstate="print">
            <a:biLevel thresh="7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76735" y="615600"/>
            <a:ext cx="641978" cy="641978"/>
          </a:xfrm>
          <a:prstGeom prst="rect">
            <a:avLst/>
          </a:prstGeom>
        </p:spPr>
      </p:pic>
      <p:graphicFrame>
        <p:nvGraphicFramePr>
          <p:cNvPr id="12" name="Gráfico 11">
            <a:extLst>
              <a:ext uri="{FF2B5EF4-FFF2-40B4-BE49-F238E27FC236}">
                <a16:creationId xmlns:a16="http://schemas.microsoft.com/office/drawing/2014/main" id="{0F5F6CE5-469F-4C18-BC1A-8F03F3CA5751}"/>
              </a:ext>
            </a:extLst>
          </p:cNvPr>
          <p:cNvGraphicFramePr>
            <a:graphicFrameLocks/>
          </p:cNvGraphicFramePr>
          <p:nvPr>
            <p:extLst>
              <p:ext uri="{D42A27DB-BD31-4B8C-83A1-F6EECF244321}">
                <p14:modId xmlns:p14="http://schemas.microsoft.com/office/powerpoint/2010/main" val="3748088011"/>
              </p:ext>
            </p:extLst>
          </p:nvPr>
        </p:nvGraphicFramePr>
        <p:xfrm>
          <a:off x="5900469" y="1954004"/>
          <a:ext cx="5259517" cy="28314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465310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636176" y="1653887"/>
            <a:ext cx="9489112" cy="1468875"/>
          </a:xfrm>
        </p:spPr>
        <p:txBody>
          <a:bodyPr/>
          <a:lstStyle/>
          <a:p>
            <a:r>
              <a:rPr lang="pt-BR" sz="1400" b="1" dirty="0">
                <a:solidFill>
                  <a:schemeClr val="tx1">
                    <a:lumMod val="50000"/>
                    <a:lumOff val="50000"/>
                  </a:schemeClr>
                </a:solidFill>
              </a:rPr>
              <a:t>SEXO E FAIXA ETÁRIA DO ENTREVISTADO</a:t>
            </a:r>
            <a:endParaRPr lang="pt-BR" sz="1400" dirty="0">
              <a:solidFill>
                <a:schemeClr val="tx1">
                  <a:lumMod val="50000"/>
                  <a:lumOff val="50000"/>
                </a:schemeClr>
              </a:solidFill>
            </a:endParaRPr>
          </a:p>
          <a:p>
            <a:r>
              <a:rPr lang="pt-BR" sz="1400" dirty="0">
                <a:solidFill>
                  <a:schemeClr val="tx1">
                    <a:lumMod val="50000"/>
                    <a:lumOff val="50000"/>
                  </a:schemeClr>
                </a:solidFill>
              </a:rPr>
              <a:t>O público </a:t>
            </a:r>
            <a:r>
              <a:rPr lang="pt-BR" sz="1400" b="1" dirty="0">
                <a:solidFill>
                  <a:schemeClr val="tx1">
                    <a:lumMod val="50000"/>
                    <a:lumOff val="50000"/>
                  </a:schemeClr>
                </a:solidFill>
              </a:rPr>
              <a:t>feminino</a:t>
            </a:r>
            <a:r>
              <a:rPr lang="pt-BR" sz="1400" dirty="0">
                <a:solidFill>
                  <a:schemeClr val="tx1">
                    <a:lumMod val="50000"/>
                    <a:lumOff val="50000"/>
                  </a:schemeClr>
                </a:solidFill>
              </a:rPr>
              <a:t> tem maior presença com 53,0%, e predomina o público jovem com idade entre 20 e 30 anos (25,9%). No total, 52,2% dos turistas estão entre a faixa etária de 20 a 40 anos. </a:t>
            </a:r>
          </a:p>
          <a:p>
            <a:endParaRPr lang="pt-BR" dirty="0"/>
          </a:p>
          <a:p>
            <a:endParaRPr lang="pt-BR" dirty="0"/>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5" name="Gráfico 14">
            <a:extLst>
              <a:ext uri="{FF2B5EF4-FFF2-40B4-BE49-F238E27FC236}">
                <a16:creationId xmlns:a16="http://schemas.microsoft.com/office/drawing/2014/main" id="{479E46AD-A29F-4626-AB8F-9D24F77530BF}"/>
              </a:ext>
            </a:extLst>
          </p:cNvPr>
          <p:cNvGraphicFramePr>
            <a:graphicFrameLocks/>
          </p:cNvGraphicFramePr>
          <p:nvPr>
            <p:extLst>
              <p:ext uri="{D42A27DB-BD31-4B8C-83A1-F6EECF244321}">
                <p14:modId xmlns:p14="http://schemas.microsoft.com/office/powerpoint/2010/main" val="2219466120"/>
              </p:ext>
            </p:extLst>
          </p:nvPr>
        </p:nvGraphicFramePr>
        <p:xfrm>
          <a:off x="336431" y="3207867"/>
          <a:ext cx="5259517" cy="28314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áfico 15">
            <a:extLst>
              <a:ext uri="{FF2B5EF4-FFF2-40B4-BE49-F238E27FC236}">
                <a16:creationId xmlns:a16="http://schemas.microsoft.com/office/drawing/2014/main" id="{E4CB149B-E7A5-44C2-8FDE-A2DF31CECD7D}"/>
              </a:ext>
            </a:extLst>
          </p:cNvPr>
          <p:cNvGraphicFramePr>
            <a:graphicFrameLocks/>
          </p:cNvGraphicFramePr>
          <p:nvPr>
            <p:extLst>
              <p:ext uri="{D42A27DB-BD31-4B8C-83A1-F6EECF244321}">
                <p14:modId xmlns:p14="http://schemas.microsoft.com/office/powerpoint/2010/main" val="810466228"/>
              </p:ext>
            </p:extLst>
          </p:nvPr>
        </p:nvGraphicFramePr>
        <p:xfrm>
          <a:off x="6096000" y="3368454"/>
          <a:ext cx="5312097" cy="2510287"/>
        </p:xfrm>
        <a:graphic>
          <a:graphicData uri="http://schemas.openxmlformats.org/drawingml/2006/chart">
            <c:chart xmlns:c="http://schemas.openxmlformats.org/drawingml/2006/chart" xmlns:r="http://schemas.openxmlformats.org/officeDocument/2006/relationships" r:id="rId3"/>
          </a:graphicData>
        </a:graphic>
      </p:graphicFrame>
      <p:pic>
        <p:nvPicPr>
          <p:cNvPr id="17" name="Imagem 16">
            <a:extLst>
              <a:ext uri="{FF2B5EF4-FFF2-40B4-BE49-F238E27FC236}">
                <a16:creationId xmlns:a16="http://schemas.microsoft.com/office/drawing/2014/main" id="{EDAA7307-1267-41C2-92A1-1E9266C70BAC}"/>
              </a:ext>
            </a:extLst>
          </p:cNvPr>
          <p:cNvPicPr>
            <a:picLocks noChangeAspect="1"/>
          </p:cNvPicPr>
          <p:nvPr/>
        </p:nvPicPr>
        <p:blipFill>
          <a:blip r:embed="rId4" cstate="print">
            <a:biLevel thresh="75000"/>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40326" y="462522"/>
            <a:ext cx="886217" cy="886217"/>
          </a:xfrm>
          <a:prstGeom prst="rect">
            <a:avLst/>
          </a:prstGeom>
        </p:spPr>
      </p:pic>
    </p:spTree>
    <p:extLst>
      <p:ext uri="{BB962C8B-B14F-4D97-AF65-F5344CB8AC3E}">
        <p14:creationId xmlns:p14="http://schemas.microsoft.com/office/powerpoint/2010/main" val="220972089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2147112" y="1896485"/>
            <a:ext cx="3168738" cy="1468875"/>
          </a:xfrm>
        </p:spPr>
        <p:txBody>
          <a:bodyPr/>
          <a:lstStyle/>
          <a:p>
            <a:r>
              <a:rPr lang="pt-BR" sz="1400" b="1" dirty="0">
                <a:solidFill>
                  <a:schemeClr val="tx1">
                    <a:lumMod val="50000"/>
                    <a:lumOff val="50000"/>
                  </a:schemeClr>
                </a:solidFill>
              </a:rPr>
              <a:t>ESTADO CIVIL DO ENTREVISTADO</a:t>
            </a:r>
          </a:p>
          <a:p>
            <a:r>
              <a:rPr lang="pt-BR" sz="1400" dirty="0">
                <a:solidFill>
                  <a:schemeClr val="tx1">
                    <a:lumMod val="50000"/>
                    <a:lumOff val="50000"/>
                  </a:schemeClr>
                </a:solidFill>
              </a:rPr>
              <a:t>Do grupo geral de entrevistados, o estado civil </a:t>
            </a:r>
            <a:r>
              <a:rPr lang="pt-BR" sz="1400" b="1" dirty="0">
                <a:solidFill>
                  <a:schemeClr val="tx1">
                    <a:lumMod val="50000"/>
                    <a:lumOff val="50000"/>
                  </a:schemeClr>
                </a:solidFill>
              </a:rPr>
              <a:t>casado</a:t>
            </a:r>
            <a:r>
              <a:rPr lang="pt-BR" sz="1400" dirty="0">
                <a:solidFill>
                  <a:schemeClr val="tx1">
                    <a:lumMod val="50000"/>
                    <a:lumOff val="50000"/>
                  </a:schemeClr>
                </a:solidFill>
              </a:rPr>
              <a:t> é o maior número com 59,7%, seguido do grupo de solteiros com 31,7%.  </a:t>
            </a:r>
          </a:p>
          <a:p>
            <a:endParaRPr lang="pt-BR" sz="1400" dirty="0">
              <a:solidFill>
                <a:schemeClr val="tx1">
                  <a:lumMod val="50000"/>
                  <a:lumOff val="50000"/>
                </a:schemeClr>
              </a:solidFill>
            </a:endParaRPr>
          </a:p>
          <a:p>
            <a:endParaRPr lang="pt-BR" dirty="0"/>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id="{71004A67-90B6-4DCE-A1FD-C9B5F1B6838C}"/>
              </a:ext>
            </a:extLst>
          </p:cNvPr>
          <p:cNvGraphicFramePr>
            <a:graphicFrameLocks/>
          </p:cNvGraphicFramePr>
          <p:nvPr>
            <p:extLst>
              <p:ext uri="{D42A27DB-BD31-4B8C-83A1-F6EECF244321}">
                <p14:modId xmlns:p14="http://schemas.microsoft.com/office/powerpoint/2010/main" val="2811038000"/>
              </p:ext>
            </p:extLst>
          </p:nvPr>
        </p:nvGraphicFramePr>
        <p:xfrm>
          <a:off x="4501736" y="1726122"/>
          <a:ext cx="7759275" cy="4999701"/>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m 11">
            <a:extLst>
              <a:ext uri="{FF2B5EF4-FFF2-40B4-BE49-F238E27FC236}">
                <a16:creationId xmlns:a16="http://schemas.microsoft.com/office/drawing/2014/main" id="{B53C9D3A-5708-4574-93B7-2294EE97E93C}"/>
              </a:ext>
            </a:extLst>
          </p:cNvPr>
          <p:cNvPicPr>
            <a:picLocks noChangeAspect="1"/>
          </p:cNvPicPr>
          <p:nvPr/>
        </p:nvPicPr>
        <p:blipFill>
          <a:blip r:embed="rId3" cstate="print">
            <a:biLevel thresh="75000"/>
            <a:extLst>
              <a:ext uri="{28A0092B-C50C-407E-A947-70E740481C1C}">
                <a14:useLocalDpi xmlns:a14="http://schemas.microsoft.com/office/drawing/2010/main"/>
              </a:ext>
            </a:extLst>
          </a:blip>
          <a:stretch>
            <a:fillRect/>
          </a:stretch>
        </p:blipFill>
        <p:spPr>
          <a:xfrm>
            <a:off x="236714" y="512673"/>
            <a:ext cx="771927" cy="771927"/>
          </a:xfrm>
          <a:prstGeom prst="rect">
            <a:avLst/>
          </a:prstGeom>
        </p:spPr>
      </p:pic>
    </p:spTree>
    <p:extLst>
      <p:ext uri="{BB962C8B-B14F-4D97-AF65-F5344CB8AC3E}">
        <p14:creationId xmlns:p14="http://schemas.microsoft.com/office/powerpoint/2010/main" val="390370876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765572" y="2001596"/>
            <a:ext cx="3410277" cy="1468875"/>
          </a:xfrm>
        </p:spPr>
        <p:txBody>
          <a:bodyPr/>
          <a:lstStyle/>
          <a:p>
            <a:r>
              <a:rPr lang="pt-BR" sz="1400" b="1" dirty="0">
                <a:solidFill>
                  <a:schemeClr val="tx1">
                    <a:lumMod val="50000"/>
                    <a:lumOff val="50000"/>
                  </a:schemeClr>
                </a:solidFill>
              </a:rPr>
              <a:t>ESCOLARIDADE DO ENTREVISTADO</a:t>
            </a:r>
            <a:endParaRPr lang="pt-BR" sz="1400" dirty="0">
              <a:solidFill>
                <a:schemeClr val="tx1">
                  <a:lumMod val="50000"/>
                  <a:lumOff val="50000"/>
                </a:schemeClr>
              </a:solidFill>
            </a:endParaRPr>
          </a:p>
          <a:p>
            <a:r>
              <a:rPr lang="pt-BR" sz="1400" dirty="0">
                <a:solidFill>
                  <a:schemeClr val="tx1">
                    <a:lumMod val="50000"/>
                    <a:lumOff val="50000"/>
                  </a:schemeClr>
                </a:solidFill>
              </a:rPr>
              <a:t>Ao serem questionados sobre o grau de instrução observa-se que Ensino Superior e Ensino Médio correspondem a mais de 90%, com 50,7% e 40,3% respectivamente.</a:t>
            </a:r>
          </a:p>
          <a:p>
            <a:endParaRPr lang="pt-BR" dirty="0"/>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7" name="Gráfico 16">
            <a:extLst>
              <a:ext uri="{FF2B5EF4-FFF2-40B4-BE49-F238E27FC236}">
                <a16:creationId xmlns:a16="http://schemas.microsoft.com/office/drawing/2014/main" id="{970D7E64-C121-4E65-915B-73E74509B87B}"/>
              </a:ext>
            </a:extLst>
          </p:cNvPr>
          <p:cNvGraphicFramePr>
            <a:graphicFrameLocks/>
          </p:cNvGraphicFramePr>
          <p:nvPr>
            <p:extLst>
              <p:ext uri="{D42A27DB-BD31-4B8C-83A1-F6EECF244321}">
                <p14:modId xmlns:p14="http://schemas.microsoft.com/office/powerpoint/2010/main" val="3512265795"/>
              </p:ext>
            </p:extLst>
          </p:nvPr>
        </p:nvGraphicFramePr>
        <p:xfrm>
          <a:off x="4761779" y="2130397"/>
          <a:ext cx="6487065" cy="4279030"/>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m 2">
            <a:extLst>
              <a:ext uri="{FF2B5EF4-FFF2-40B4-BE49-F238E27FC236}">
                <a16:creationId xmlns:a16="http://schemas.microsoft.com/office/drawing/2014/main" id="{4E2BACEF-A6AB-4671-88FC-6C81CC17BD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4274" y="520038"/>
            <a:ext cx="661640" cy="661640"/>
          </a:xfrm>
          <a:prstGeom prst="rect">
            <a:avLst/>
          </a:prstGeom>
        </p:spPr>
      </p:pic>
    </p:spTree>
    <p:extLst>
      <p:ext uri="{BB962C8B-B14F-4D97-AF65-F5344CB8AC3E}">
        <p14:creationId xmlns:p14="http://schemas.microsoft.com/office/powerpoint/2010/main" val="179691536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938100" y="1523785"/>
            <a:ext cx="9698934" cy="1468875"/>
          </a:xfrm>
        </p:spPr>
        <p:txBody>
          <a:bodyPr/>
          <a:lstStyle/>
          <a:p>
            <a:r>
              <a:rPr lang="pt-BR" sz="1400" b="1" dirty="0">
                <a:solidFill>
                  <a:schemeClr val="tx1">
                    <a:lumMod val="50000"/>
                    <a:lumOff val="50000"/>
                  </a:schemeClr>
                </a:solidFill>
              </a:rPr>
              <a:t>RENDA FAMILIAR E PROFISSÃO ENTREVISTADO</a:t>
            </a:r>
          </a:p>
          <a:p>
            <a:r>
              <a:rPr lang="pt-BR" sz="1400" dirty="0">
                <a:solidFill>
                  <a:schemeClr val="tx1">
                    <a:lumMod val="50000"/>
                    <a:lumOff val="50000"/>
                  </a:schemeClr>
                </a:solidFill>
              </a:rPr>
              <a:t>A renda mensal familiar aponta que 30,2% dos entrevistados possuem valores entre R$ 3.748,01 a R$ 9.370,00.</a:t>
            </a:r>
          </a:p>
          <a:p>
            <a:endParaRPr lang="pt-BR" sz="1400" dirty="0">
              <a:solidFill>
                <a:schemeClr val="tx1">
                  <a:lumMod val="50000"/>
                  <a:lumOff val="50000"/>
                </a:schemeClr>
              </a:solidFill>
            </a:endParaRPr>
          </a:p>
          <a:p>
            <a:endParaRPr lang="pt-BR" dirty="0"/>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id="{A7A43CB4-BFA4-4636-A7DC-0F2F9126AC36}"/>
              </a:ext>
            </a:extLst>
          </p:cNvPr>
          <p:cNvGraphicFramePr>
            <a:graphicFrameLocks/>
          </p:cNvGraphicFramePr>
          <p:nvPr>
            <p:extLst>
              <p:ext uri="{D42A27DB-BD31-4B8C-83A1-F6EECF244321}">
                <p14:modId xmlns:p14="http://schemas.microsoft.com/office/powerpoint/2010/main" val="3869682694"/>
              </p:ext>
            </p:extLst>
          </p:nvPr>
        </p:nvGraphicFramePr>
        <p:xfrm>
          <a:off x="1537427" y="2363437"/>
          <a:ext cx="9117145" cy="3899342"/>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m 11">
            <a:extLst>
              <a:ext uri="{FF2B5EF4-FFF2-40B4-BE49-F238E27FC236}">
                <a16:creationId xmlns:a16="http://schemas.microsoft.com/office/drawing/2014/main" id="{2F153D37-65C8-4056-ABFD-8C4A12EAB22C}"/>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45212" y="535237"/>
            <a:ext cx="712747" cy="712747"/>
          </a:xfrm>
          <a:prstGeom prst="rect">
            <a:avLst/>
          </a:prstGeom>
        </p:spPr>
      </p:pic>
    </p:spTree>
    <p:extLst>
      <p:ext uri="{BB962C8B-B14F-4D97-AF65-F5344CB8AC3E}">
        <p14:creationId xmlns:p14="http://schemas.microsoft.com/office/powerpoint/2010/main" val="1374354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938100" y="1523785"/>
            <a:ext cx="7956398" cy="1468875"/>
          </a:xfrm>
        </p:spPr>
        <p:txBody>
          <a:bodyPr/>
          <a:lstStyle/>
          <a:p>
            <a:r>
              <a:rPr lang="pt-BR" sz="1400" dirty="0">
                <a:solidFill>
                  <a:schemeClr val="tx1">
                    <a:lumMod val="50000"/>
                    <a:lumOff val="50000"/>
                  </a:schemeClr>
                </a:solidFill>
              </a:rPr>
              <a:t>Entre as profissões e/ou ocupação dos entrevistados, tivemos 50 respostas diferentes. Destacam-se:</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35012DF7-2C6E-4E69-9786-49A2682E0047}"/>
              </a:ext>
            </a:extLst>
          </p:cNvPr>
          <p:cNvGraphicFramePr>
            <a:graphicFrameLocks/>
          </p:cNvGraphicFramePr>
          <p:nvPr>
            <p:extLst>
              <p:ext uri="{D42A27DB-BD31-4B8C-83A1-F6EECF244321}">
                <p14:modId xmlns:p14="http://schemas.microsoft.com/office/powerpoint/2010/main" val="2822144623"/>
              </p:ext>
            </p:extLst>
          </p:nvPr>
        </p:nvGraphicFramePr>
        <p:xfrm>
          <a:off x="465826" y="2258222"/>
          <a:ext cx="11550770" cy="3766768"/>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m 2">
            <a:extLst>
              <a:ext uri="{FF2B5EF4-FFF2-40B4-BE49-F238E27FC236}">
                <a16:creationId xmlns:a16="http://schemas.microsoft.com/office/drawing/2014/main" id="{19509777-DA3C-4E27-BCDD-922BBD3E59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7134" y="443028"/>
            <a:ext cx="837857" cy="837857"/>
          </a:xfrm>
          <a:prstGeom prst="rect">
            <a:avLst/>
          </a:prstGeom>
        </p:spPr>
      </p:pic>
    </p:spTree>
    <p:extLst>
      <p:ext uri="{BB962C8B-B14F-4D97-AF65-F5344CB8AC3E}">
        <p14:creationId xmlns:p14="http://schemas.microsoft.com/office/powerpoint/2010/main" val="164610219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938100" y="1523785"/>
            <a:ext cx="7956398" cy="1468875"/>
          </a:xfrm>
        </p:spPr>
        <p:txBody>
          <a:bodyPr/>
          <a:lstStyle/>
          <a:p>
            <a:r>
              <a:rPr lang="pt-BR" sz="1400" b="1" dirty="0">
                <a:solidFill>
                  <a:schemeClr val="tx1">
                    <a:lumMod val="50000"/>
                    <a:lumOff val="50000"/>
                  </a:schemeClr>
                </a:solidFill>
              </a:rPr>
              <a:t>LOCAL DE RESIDÊNCIA DO ENTREVISTADO</a:t>
            </a:r>
          </a:p>
          <a:p>
            <a:r>
              <a:rPr lang="pt-BR" sz="1400" dirty="0">
                <a:solidFill>
                  <a:schemeClr val="tx1">
                    <a:lumMod val="50000"/>
                    <a:lumOff val="50000"/>
                  </a:schemeClr>
                </a:solidFill>
              </a:rPr>
              <a:t>Os top 10 municípios emissivos para Caraguatatuba neste período, foram:</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id="{FF71A86A-2A29-4BED-8BBB-D58B0940ABB8}"/>
              </a:ext>
            </a:extLst>
          </p:cNvPr>
          <p:cNvGraphicFramePr>
            <a:graphicFrameLocks/>
          </p:cNvGraphicFramePr>
          <p:nvPr>
            <p:extLst>
              <p:ext uri="{D42A27DB-BD31-4B8C-83A1-F6EECF244321}">
                <p14:modId xmlns:p14="http://schemas.microsoft.com/office/powerpoint/2010/main" val="1167351461"/>
              </p:ext>
            </p:extLst>
          </p:nvPr>
        </p:nvGraphicFramePr>
        <p:xfrm>
          <a:off x="836762" y="2380891"/>
          <a:ext cx="10437963" cy="302787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7">
            <a:extLst>
              <a:ext uri="{FF2B5EF4-FFF2-40B4-BE49-F238E27FC236}">
                <a16:creationId xmlns:a16="http://schemas.microsoft.com/office/drawing/2014/main" id="{87D1EF61-58DB-4AF3-935B-75B6593528AA}"/>
              </a:ext>
            </a:extLst>
          </p:cNvPr>
          <p:cNvSpPr txBox="1">
            <a:spLocks/>
          </p:cNvSpPr>
          <p:nvPr/>
        </p:nvSpPr>
        <p:spPr>
          <a:xfrm>
            <a:off x="918713" y="5489124"/>
            <a:ext cx="10437963" cy="146887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dirty="0">
                <a:solidFill>
                  <a:schemeClr val="tx1">
                    <a:lumMod val="50000"/>
                    <a:lumOff val="50000"/>
                  </a:schemeClr>
                </a:solidFill>
              </a:rPr>
              <a:t>Foi identificado também a presença de turistas de outros 3 Estados Brasileiros: Brasília/DF, Goiânia/GO e Parati/RJ (- de 1%). </a:t>
            </a:r>
          </a:p>
        </p:txBody>
      </p:sp>
      <p:pic>
        <p:nvPicPr>
          <p:cNvPr id="4" name="Imagem 3">
            <a:extLst>
              <a:ext uri="{FF2B5EF4-FFF2-40B4-BE49-F238E27FC236}">
                <a16:creationId xmlns:a16="http://schemas.microsoft.com/office/drawing/2014/main" id="{EEF70628-FD49-4759-9423-E5E29C38C2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786" y="487648"/>
            <a:ext cx="770206" cy="770206"/>
          </a:xfrm>
          <a:prstGeom prst="rect">
            <a:avLst/>
          </a:prstGeom>
        </p:spPr>
      </p:pic>
    </p:spTree>
    <p:extLst>
      <p:ext uri="{BB962C8B-B14F-4D97-AF65-F5344CB8AC3E}">
        <p14:creationId xmlns:p14="http://schemas.microsoft.com/office/powerpoint/2010/main" val="268393683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94703" y="615600"/>
            <a:ext cx="10802595" cy="665285"/>
          </a:xfrm>
        </p:spPr>
        <p:txBody>
          <a:bodyPr/>
          <a:lstStyle/>
          <a:p>
            <a:pPr lvl="0" fontAlgn="base"/>
            <a:r>
              <a:rPr lang="pt-BR" b="1" dirty="0"/>
              <a:t>Índice</a:t>
            </a:r>
            <a:endParaRPr lang="pt-BR" dirty="0"/>
          </a:p>
        </p:txBody>
      </p:sp>
      <p:sp>
        <p:nvSpPr>
          <p:cNvPr id="7" name="Text Placeholder 6"/>
          <p:cNvSpPr>
            <a:spLocks noGrp="1"/>
          </p:cNvSpPr>
          <p:nvPr>
            <p:ph type="body" sz="quarter" idx="33"/>
          </p:nvPr>
        </p:nvSpPr>
        <p:spPr>
          <a:xfrm>
            <a:off x="2190621" y="1383812"/>
            <a:ext cx="4896235" cy="3988497"/>
          </a:xfrm>
        </p:spPr>
        <p:txBody>
          <a:bodyPr/>
          <a:lstStyle/>
          <a:p>
            <a:pPr>
              <a:lnSpc>
                <a:spcPct val="100000"/>
              </a:lnSpc>
            </a:pPr>
            <a:r>
              <a:rPr lang="pt-BR" sz="1200" dirty="0">
                <a:solidFill>
                  <a:schemeClr val="tx1">
                    <a:lumMod val="50000"/>
                    <a:lumOff val="50000"/>
                  </a:schemeClr>
                </a:solidFill>
              </a:rPr>
              <a:t>INTRODUÇÃO				03</a:t>
            </a:r>
          </a:p>
          <a:p>
            <a:pPr>
              <a:lnSpc>
                <a:spcPct val="100000"/>
              </a:lnSpc>
            </a:pPr>
            <a:r>
              <a:rPr lang="pt-BR" sz="1200" dirty="0">
                <a:solidFill>
                  <a:schemeClr val="tx1">
                    <a:lumMod val="50000"/>
                    <a:lumOff val="50000"/>
                  </a:schemeClr>
                </a:solidFill>
              </a:rPr>
              <a:t>ESCOPO DA PESQUISA			05</a:t>
            </a:r>
            <a:br>
              <a:rPr lang="pt-BR" sz="1200" dirty="0">
                <a:solidFill>
                  <a:schemeClr val="tx1">
                    <a:lumMod val="50000"/>
                    <a:lumOff val="50000"/>
                  </a:schemeClr>
                </a:solidFill>
              </a:rPr>
            </a:br>
            <a:r>
              <a:rPr lang="pt-BR" sz="1200" dirty="0">
                <a:solidFill>
                  <a:schemeClr val="tx1">
                    <a:lumMod val="50000"/>
                    <a:lumOff val="50000"/>
                  </a:schemeClr>
                </a:solidFill>
              </a:rPr>
              <a:t>Objetivo 				06</a:t>
            </a:r>
            <a:br>
              <a:rPr lang="pt-BR" sz="1200" dirty="0">
                <a:solidFill>
                  <a:schemeClr val="tx1">
                    <a:lumMod val="50000"/>
                    <a:lumOff val="50000"/>
                  </a:schemeClr>
                </a:solidFill>
              </a:rPr>
            </a:br>
            <a:r>
              <a:rPr lang="pt-BR" sz="1200" dirty="0">
                <a:solidFill>
                  <a:schemeClr val="tx1">
                    <a:lumMod val="50000"/>
                    <a:lumOff val="50000"/>
                  </a:schemeClr>
                </a:solidFill>
              </a:rPr>
              <a:t>Metodologia				07</a:t>
            </a:r>
            <a:br>
              <a:rPr lang="pt-BR" sz="1200" dirty="0">
                <a:solidFill>
                  <a:schemeClr val="tx1">
                    <a:lumMod val="50000"/>
                    <a:lumOff val="50000"/>
                  </a:schemeClr>
                </a:solidFill>
              </a:rPr>
            </a:br>
            <a:r>
              <a:rPr lang="pt-BR" sz="1200" dirty="0">
                <a:solidFill>
                  <a:schemeClr val="tx1">
                    <a:lumMod val="50000"/>
                    <a:lumOff val="50000"/>
                  </a:schemeClr>
                </a:solidFill>
              </a:rPr>
              <a:t>Equipe Executora			08</a:t>
            </a:r>
            <a:br>
              <a:rPr lang="pt-BR" sz="1200" dirty="0">
                <a:solidFill>
                  <a:schemeClr val="tx1">
                    <a:lumMod val="50000"/>
                    <a:lumOff val="50000"/>
                  </a:schemeClr>
                </a:solidFill>
              </a:rPr>
            </a:br>
            <a:r>
              <a:rPr lang="pt-BR" sz="1200" dirty="0">
                <a:solidFill>
                  <a:schemeClr val="tx1">
                    <a:lumMod val="50000"/>
                    <a:lumOff val="50000"/>
                  </a:schemeClr>
                </a:solidFill>
              </a:rPr>
              <a:t>Delimitação e Tempo			09</a:t>
            </a:r>
            <a:br>
              <a:rPr lang="pt-BR" sz="1200" dirty="0">
                <a:solidFill>
                  <a:schemeClr val="tx1">
                    <a:lumMod val="50000"/>
                    <a:lumOff val="50000"/>
                  </a:schemeClr>
                </a:solidFill>
              </a:rPr>
            </a:br>
            <a:r>
              <a:rPr lang="pt-BR" sz="1200" dirty="0">
                <a:solidFill>
                  <a:schemeClr val="tx1">
                    <a:lumMod val="50000"/>
                    <a:lumOff val="50000"/>
                  </a:schemeClr>
                </a:solidFill>
              </a:rPr>
              <a:t>Etapas e Cronograma			11</a:t>
            </a:r>
            <a:br>
              <a:rPr lang="pt-BR" sz="1200" dirty="0">
                <a:solidFill>
                  <a:schemeClr val="tx1">
                    <a:lumMod val="50000"/>
                    <a:lumOff val="50000"/>
                  </a:schemeClr>
                </a:solidFill>
              </a:rPr>
            </a:br>
            <a:r>
              <a:rPr lang="pt-BR" sz="1200" dirty="0">
                <a:solidFill>
                  <a:schemeClr val="tx1">
                    <a:lumMod val="50000"/>
                    <a:lumOff val="50000"/>
                  </a:schemeClr>
                </a:solidFill>
              </a:rPr>
              <a:t>Pontos de Coleta			12</a:t>
            </a:r>
          </a:p>
          <a:p>
            <a:pPr>
              <a:lnSpc>
                <a:spcPct val="100000"/>
              </a:lnSpc>
            </a:pPr>
            <a:r>
              <a:rPr lang="pt-BR" sz="1200" dirty="0">
                <a:solidFill>
                  <a:schemeClr val="tx1">
                    <a:lumMod val="50000"/>
                    <a:lumOff val="50000"/>
                  </a:schemeClr>
                </a:solidFill>
              </a:rPr>
              <a:t>RESULTADOS DO PERFIL SOCIOECONÔMICO		13</a:t>
            </a:r>
            <a:br>
              <a:rPr lang="pt-BR" sz="1200" dirty="0">
                <a:solidFill>
                  <a:schemeClr val="tx1">
                    <a:lumMod val="50000"/>
                    <a:lumOff val="50000"/>
                  </a:schemeClr>
                </a:solidFill>
              </a:rPr>
            </a:br>
            <a:r>
              <a:rPr lang="pt-BR" sz="1200" dirty="0">
                <a:solidFill>
                  <a:schemeClr val="tx1">
                    <a:lumMod val="50000"/>
                    <a:lumOff val="50000"/>
                  </a:schemeClr>
                </a:solidFill>
              </a:rPr>
              <a:t>Categoria do Entrevistado 			14</a:t>
            </a:r>
            <a:br>
              <a:rPr lang="pt-BR" sz="1200" dirty="0">
                <a:solidFill>
                  <a:schemeClr val="tx1">
                    <a:lumMod val="50000"/>
                    <a:lumOff val="50000"/>
                  </a:schemeClr>
                </a:solidFill>
              </a:rPr>
            </a:br>
            <a:r>
              <a:rPr lang="pt-BR" sz="1200" dirty="0">
                <a:solidFill>
                  <a:schemeClr val="tx1">
                    <a:lumMod val="50000"/>
                    <a:lumOff val="50000"/>
                  </a:schemeClr>
                </a:solidFill>
              </a:rPr>
              <a:t>Sexo e Faixa Etária do Entrevistado		15</a:t>
            </a:r>
            <a:br>
              <a:rPr lang="pt-BR" sz="1200" dirty="0">
                <a:solidFill>
                  <a:schemeClr val="tx1">
                    <a:lumMod val="50000"/>
                    <a:lumOff val="50000"/>
                  </a:schemeClr>
                </a:solidFill>
              </a:rPr>
            </a:br>
            <a:r>
              <a:rPr lang="pt-BR" sz="1200" dirty="0">
                <a:solidFill>
                  <a:schemeClr val="tx1">
                    <a:lumMod val="50000"/>
                    <a:lumOff val="50000"/>
                  </a:schemeClr>
                </a:solidFill>
              </a:rPr>
              <a:t>Estado Civil do Entrevistado			16</a:t>
            </a:r>
            <a:br>
              <a:rPr lang="pt-BR" sz="1200" dirty="0">
                <a:solidFill>
                  <a:schemeClr val="tx1">
                    <a:lumMod val="50000"/>
                    <a:lumOff val="50000"/>
                  </a:schemeClr>
                </a:solidFill>
              </a:rPr>
            </a:br>
            <a:r>
              <a:rPr lang="pt-BR" sz="1200" dirty="0">
                <a:solidFill>
                  <a:schemeClr val="tx1">
                    <a:lumMod val="50000"/>
                    <a:lumOff val="50000"/>
                  </a:schemeClr>
                </a:solidFill>
              </a:rPr>
              <a:t>Escolaridade e Profissão do Entrevistado		17</a:t>
            </a:r>
            <a:br>
              <a:rPr lang="pt-BR" sz="1200" dirty="0">
                <a:solidFill>
                  <a:schemeClr val="tx1">
                    <a:lumMod val="50000"/>
                    <a:lumOff val="50000"/>
                  </a:schemeClr>
                </a:solidFill>
              </a:rPr>
            </a:br>
            <a:r>
              <a:rPr lang="pt-BR" sz="1200" dirty="0">
                <a:solidFill>
                  <a:schemeClr val="tx1">
                    <a:lumMod val="50000"/>
                    <a:lumOff val="50000"/>
                  </a:schemeClr>
                </a:solidFill>
              </a:rPr>
              <a:t>Renda Familiar do Entrevistado		18</a:t>
            </a:r>
            <a:br>
              <a:rPr lang="pt-BR" sz="1200" dirty="0">
                <a:solidFill>
                  <a:schemeClr val="tx1">
                    <a:lumMod val="50000"/>
                    <a:lumOff val="50000"/>
                  </a:schemeClr>
                </a:solidFill>
              </a:rPr>
            </a:br>
            <a:r>
              <a:rPr lang="pt-BR" sz="1200" dirty="0">
                <a:solidFill>
                  <a:schemeClr val="tx1">
                    <a:lumMod val="50000"/>
                    <a:lumOff val="50000"/>
                  </a:schemeClr>
                </a:solidFill>
              </a:rPr>
              <a:t>Profissão				19</a:t>
            </a:r>
            <a:br>
              <a:rPr lang="pt-BR" sz="1200" dirty="0">
                <a:solidFill>
                  <a:schemeClr val="tx1">
                    <a:lumMod val="50000"/>
                    <a:lumOff val="50000"/>
                  </a:schemeClr>
                </a:solidFill>
              </a:rPr>
            </a:br>
            <a:r>
              <a:rPr lang="pt-BR" sz="1200" dirty="0">
                <a:solidFill>
                  <a:schemeClr val="tx1">
                    <a:lumMod val="50000"/>
                    <a:lumOff val="50000"/>
                  </a:schemeClr>
                </a:solidFill>
              </a:rPr>
              <a:t>Local de residência 			20</a:t>
            </a:r>
            <a:br>
              <a:rPr lang="pt-BR" sz="1200" dirty="0">
                <a:solidFill>
                  <a:schemeClr val="tx1">
                    <a:lumMod val="50000"/>
                    <a:lumOff val="50000"/>
                  </a:schemeClr>
                </a:solidFill>
              </a:rPr>
            </a:br>
            <a:r>
              <a:rPr lang="pt-BR" sz="1200" dirty="0">
                <a:solidFill>
                  <a:schemeClr val="tx1">
                    <a:lumMod val="50000"/>
                    <a:lumOff val="50000"/>
                  </a:schemeClr>
                </a:solidFill>
              </a:rPr>
              <a:t>Hábitos do entrevistado			21</a:t>
            </a:r>
          </a:p>
          <a:p>
            <a:pPr>
              <a:lnSpc>
                <a:spcPct val="100000"/>
              </a:lnSpc>
            </a:pPr>
            <a:r>
              <a:rPr lang="pt-BR" sz="1200" dirty="0">
                <a:solidFill>
                  <a:schemeClr val="tx1">
                    <a:lumMod val="50000"/>
                    <a:lumOff val="50000"/>
                  </a:schemeClr>
                </a:solidFill>
              </a:rPr>
              <a:t>DADOS DA VIAGEM			22</a:t>
            </a:r>
            <a:br>
              <a:rPr lang="pt-BR" sz="1200" dirty="0">
                <a:solidFill>
                  <a:schemeClr val="tx1">
                    <a:lumMod val="50000"/>
                    <a:lumOff val="50000"/>
                  </a:schemeClr>
                </a:solidFill>
              </a:rPr>
            </a:br>
            <a:r>
              <a:rPr lang="pt-BR" sz="1200" dirty="0">
                <a:solidFill>
                  <a:schemeClr val="tx1">
                    <a:lumMod val="50000"/>
                    <a:lumOff val="50000"/>
                  </a:schemeClr>
                </a:solidFill>
              </a:rPr>
              <a:t>Motivação da viagem			24</a:t>
            </a:r>
            <a:br>
              <a:rPr lang="pt-BR" sz="1200" dirty="0">
                <a:solidFill>
                  <a:schemeClr val="tx1">
                    <a:lumMod val="50000"/>
                    <a:lumOff val="50000"/>
                  </a:schemeClr>
                </a:solidFill>
              </a:rPr>
            </a:br>
            <a:r>
              <a:rPr lang="pt-BR" sz="1200" dirty="0">
                <a:solidFill>
                  <a:schemeClr val="tx1">
                    <a:lumMod val="50000"/>
                    <a:lumOff val="50000"/>
                  </a:schemeClr>
                </a:solidFill>
              </a:rPr>
              <a:t>Atividades realizadas			25</a:t>
            </a:r>
            <a:br>
              <a:rPr lang="pt-BR" sz="1200" dirty="0">
                <a:solidFill>
                  <a:schemeClr val="tx1">
                    <a:lumMod val="50000"/>
                    <a:lumOff val="50000"/>
                  </a:schemeClr>
                </a:solidFill>
              </a:rPr>
            </a:br>
            <a:r>
              <a:rPr lang="pt-BR" sz="1200" dirty="0">
                <a:solidFill>
                  <a:schemeClr val="tx1">
                    <a:lumMod val="50000"/>
                    <a:lumOff val="50000"/>
                  </a:schemeClr>
                </a:solidFill>
              </a:rPr>
              <a:t>Acompanhantes na viagem			26</a:t>
            </a:r>
            <a:br>
              <a:rPr lang="pt-BR" sz="1200" dirty="0">
                <a:solidFill>
                  <a:schemeClr val="tx1">
                    <a:lumMod val="50000"/>
                    <a:lumOff val="50000"/>
                  </a:schemeClr>
                </a:solidFill>
              </a:rPr>
            </a:br>
            <a:r>
              <a:rPr lang="pt-BR" sz="1200" dirty="0">
                <a:solidFill>
                  <a:schemeClr val="tx1">
                    <a:lumMod val="50000"/>
                    <a:lumOff val="50000"/>
                  </a:schemeClr>
                </a:solidFill>
              </a:rPr>
              <a:t>Duração da viagem			28</a:t>
            </a:r>
            <a:br>
              <a:rPr lang="pt-BR" sz="1200" dirty="0">
                <a:solidFill>
                  <a:schemeClr val="tx1">
                    <a:lumMod val="50000"/>
                    <a:lumOff val="50000"/>
                  </a:schemeClr>
                </a:solidFill>
              </a:rPr>
            </a:br>
            <a:endParaRPr lang="pt-BR" sz="1200" dirty="0">
              <a:solidFill>
                <a:schemeClr val="tx1">
                  <a:lumMod val="50000"/>
                  <a:lumOff val="50000"/>
                </a:schemeClr>
              </a:solidFill>
            </a:endParaRPr>
          </a:p>
        </p:txBody>
      </p:sp>
      <p:grpSp>
        <p:nvGrpSpPr>
          <p:cNvPr id="8" name="Group 30">
            <a:extLst>
              <a:ext uri="{FF2B5EF4-FFF2-40B4-BE49-F238E27FC236}">
                <a16:creationId xmlns:a16="http://schemas.microsoft.com/office/drawing/2014/main" id="{2707D054-E6D8-4364-BF5C-92BF8CD206CC}"/>
              </a:ext>
            </a:extLst>
          </p:cNvPr>
          <p:cNvGrpSpPr/>
          <p:nvPr/>
        </p:nvGrpSpPr>
        <p:grpSpPr>
          <a:xfrm>
            <a:off x="0" y="0"/>
            <a:ext cx="1837426" cy="1716657"/>
            <a:chOff x="0" y="0"/>
            <a:chExt cx="7909378" cy="7517335"/>
          </a:xfrm>
        </p:grpSpPr>
        <p:sp>
          <p:nvSpPr>
            <p:cNvPr id="9" name="Freeform 29">
              <a:extLst>
                <a:ext uri="{FF2B5EF4-FFF2-40B4-BE49-F238E27FC236}">
                  <a16:creationId xmlns:a16="http://schemas.microsoft.com/office/drawing/2014/main" id="{1E2AFF1E-4894-4214-90E2-0B125F5C1BB5}"/>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0" name="Freeform 18">
              <a:extLst>
                <a:ext uri="{FF2B5EF4-FFF2-40B4-BE49-F238E27FC236}">
                  <a16:creationId xmlns:a16="http://schemas.microsoft.com/office/drawing/2014/main" id="{F7DD52EA-5CB1-48E8-8E60-61E955A285B8}"/>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Freeform 19">
              <a:extLst>
                <a:ext uri="{FF2B5EF4-FFF2-40B4-BE49-F238E27FC236}">
                  <a16:creationId xmlns:a16="http://schemas.microsoft.com/office/drawing/2014/main" id="{D4BE4915-EF84-45E1-B80B-5A48B9249444}"/>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Text Placeholder 6">
            <a:extLst>
              <a:ext uri="{FF2B5EF4-FFF2-40B4-BE49-F238E27FC236}">
                <a16:creationId xmlns:a16="http://schemas.microsoft.com/office/drawing/2014/main" id="{3D5B0DC9-759C-44B2-96B3-C6E27B86D71B}"/>
              </a:ext>
            </a:extLst>
          </p:cNvPr>
          <p:cNvSpPr txBox="1">
            <a:spLocks/>
          </p:cNvSpPr>
          <p:nvPr/>
        </p:nvSpPr>
        <p:spPr>
          <a:xfrm>
            <a:off x="6689549" y="1383811"/>
            <a:ext cx="4896235" cy="3988497"/>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pt-BR" sz="1200" dirty="0">
                <a:solidFill>
                  <a:schemeClr val="tx1">
                    <a:lumMod val="50000"/>
                    <a:lumOff val="50000"/>
                  </a:schemeClr>
                </a:solidFill>
              </a:rPr>
              <a:t>Meios de hospedagem		29 </a:t>
            </a:r>
            <a:br>
              <a:rPr lang="pt-BR" sz="1200" dirty="0">
                <a:solidFill>
                  <a:schemeClr val="tx1">
                    <a:lumMod val="50000"/>
                    <a:lumOff val="50000"/>
                  </a:schemeClr>
                </a:solidFill>
              </a:rPr>
            </a:br>
            <a:r>
              <a:rPr lang="pt-BR" sz="1200" dirty="0">
                <a:solidFill>
                  <a:schemeClr val="tx1">
                    <a:lumMod val="50000"/>
                    <a:lumOff val="50000"/>
                  </a:schemeClr>
                </a:solidFill>
              </a:rPr>
              <a:t>Meios de transporte		30</a:t>
            </a:r>
            <a:br>
              <a:rPr lang="pt-BR" sz="1200" dirty="0">
                <a:solidFill>
                  <a:schemeClr val="tx1">
                    <a:lumMod val="50000"/>
                    <a:lumOff val="50000"/>
                  </a:schemeClr>
                </a:solidFill>
              </a:rPr>
            </a:br>
            <a:r>
              <a:rPr lang="pt-BR" sz="1200" dirty="0">
                <a:solidFill>
                  <a:schemeClr val="tx1">
                    <a:lumMod val="50000"/>
                    <a:lumOff val="50000"/>
                  </a:schemeClr>
                </a:solidFill>
              </a:rPr>
              <a:t>Frequência de visita		31</a:t>
            </a:r>
            <a:br>
              <a:rPr lang="pt-BR" sz="1200" dirty="0">
                <a:solidFill>
                  <a:schemeClr val="tx1">
                    <a:lumMod val="50000"/>
                    <a:lumOff val="50000"/>
                  </a:schemeClr>
                </a:solidFill>
              </a:rPr>
            </a:br>
            <a:r>
              <a:rPr lang="pt-BR" sz="1200" dirty="0">
                <a:solidFill>
                  <a:schemeClr val="tx1">
                    <a:lumMod val="50000"/>
                    <a:lumOff val="50000"/>
                  </a:schemeClr>
                </a:solidFill>
              </a:rPr>
              <a:t>Fonte de informações		32</a:t>
            </a:r>
            <a:br>
              <a:rPr lang="pt-BR" sz="1200" dirty="0">
                <a:solidFill>
                  <a:schemeClr val="tx1">
                    <a:lumMod val="50000"/>
                    <a:lumOff val="50000"/>
                  </a:schemeClr>
                </a:solidFill>
              </a:rPr>
            </a:br>
            <a:r>
              <a:rPr lang="pt-BR" sz="1200" dirty="0">
                <a:solidFill>
                  <a:schemeClr val="tx1">
                    <a:lumMod val="50000"/>
                    <a:lumOff val="50000"/>
                  </a:schemeClr>
                </a:solidFill>
              </a:rPr>
              <a:t>Gasto médio			34</a:t>
            </a:r>
          </a:p>
          <a:p>
            <a:pPr>
              <a:lnSpc>
                <a:spcPct val="100000"/>
              </a:lnSpc>
            </a:pPr>
            <a:r>
              <a:rPr lang="pt-BR" sz="1200" dirty="0">
                <a:solidFill>
                  <a:schemeClr val="tx1">
                    <a:lumMod val="50000"/>
                    <a:lumOff val="50000"/>
                  </a:schemeClr>
                </a:solidFill>
              </a:rPr>
              <a:t>SERVIÇOS E INFRAESTRUTURA	35</a:t>
            </a:r>
            <a:br>
              <a:rPr lang="pt-BR" sz="1200" dirty="0">
                <a:solidFill>
                  <a:schemeClr val="tx1">
                    <a:lumMod val="50000"/>
                    <a:lumOff val="50000"/>
                  </a:schemeClr>
                </a:solidFill>
              </a:rPr>
            </a:br>
            <a:r>
              <a:rPr lang="pt-BR" sz="1200" dirty="0">
                <a:solidFill>
                  <a:schemeClr val="tx1">
                    <a:lumMod val="50000"/>
                    <a:lumOff val="50000"/>
                  </a:schemeClr>
                </a:solidFill>
              </a:rPr>
              <a:t>Limpeza das praias e vias de acesso	37</a:t>
            </a:r>
            <a:br>
              <a:rPr lang="pt-BR" sz="1200" dirty="0">
                <a:solidFill>
                  <a:schemeClr val="tx1">
                    <a:lumMod val="50000"/>
                    <a:lumOff val="50000"/>
                  </a:schemeClr>
                </a:solidFill>
              </a:rPr>
            </a:br>
            <a:r>
              <a:rPr lang="pt-BR" sz="1200" dirty="0">
                <a:solidFill>
                  <a:schemeClr val="tx1">
                    <a:lumMod val="50000"/>
                    <a:lumOff val="50000"/>
                  </a:schemeClr>
                </a:solidFill>
              </a:rPr>
              <a:t>Estacionamento		38</a:t>
            </a:r>
            <a:br>
              <a:rPr lang="pt-BR" sz="1200" dirty="0">
                <a:solidFill>
                  <a:schemeClr val="tx1">
                    <a:lumMod val="50000"/>
                    <a:lumOff val="50000"/>
                  </a:schemeClr>
                </a:solidFill>
              </a:rPr>
            </a:br>
            <a:r>
              <a:rPr lang="pt-BR" sz="1200" dirty="0">
                <a:solidFill>
                  <a:schemeClr val="tx1">
                    <a:lumMod val="50000"/>
                    <a:lumOff val="50000"/>
                  </a:schemeClr>
                </a:solidFill>
              </a:rPr>
              <a:t>Transporte público		39</a:t>
            </a:r>
            <a:br>
              <a:rPr lang="pt-BR" sz="1200" dirty="0">
                <a:solidFill>
                  <a:schemeClr val="tx1">
                    <a:lumMod val="50000"/>
                    <a:lumOff val="50000"/>
                  </a:schemeClr>
                </a:solidFill>
              </a:rPr>
            </a:br>
            <a:r>
              <a:rPr lang="pt-BR" sz="1200" dirty="0">
                <a:solidFill>
                  <a:schemeClr val="tx1">
                    <a:lumMod val="50000"/>
                    <a:lumOff val="50000"/>
                  </a:schemeClr>
                </a:solidFill>
              </a:rPr>
              <a:t>Banheiros públicos		40</a:t>
            </a:r>
            <a:br>
              <a:rPr lang="pt-BR" sz="1200" dirty="0">
                <a:solidFill>
                  <a:schemeClr val="tx1">
                    <a:lumMod val="50000"/>
                    <a:lumOff val="50000"/>
                  </a:schemeClr>
                </a:solidFill>
              </a:rPr>
            </a:br>
            <a:r>
              <a:rPr lang="pt-BR" sz="1200" dirty="0">
                <a:solidFill>
                  <a:schemeClr val="tx1">
                    <a:lumMod val="50000"/>
                    <a:lumOff val="50000"/>
                  </a:schemeClr>
                </a:solidFill>
              </a:rPr>
              <a:t>Hospitalidade			41</a:t>
            </a:r>
            <a:br>
              <a:rPr lang="pt-BR" sz="1200" dirty="0">
                <a:solidFill>
                  <a:schemeClr val="tx1">
                    <a:lumMod val="50000"/>
                    <a:lumOff val="50000"/>
                  </a:schemeClr>
                </a:solidFill>
              </a:rPr>
            </a:br>
            <a:r>
              <a:rPr lang="pt-BR" sz="1200" dirty="0">
                <a:solidFill>
                  <a:schemeClr val="tx1">
                    <a:lumMod val="50000"/>
                    <a:lumOff val="50000"/>
                  </a:schemeClr>
                </a:solidFill>
              </a:rPr>
              <a:t>Atendimento nos comércios		42</a:t>
            </a:r>
            <a:br>
              <a:rPr lang="pt-BR" sz="1200" dirty="0">
                <a:solidFill>
                  <a:schemeClr val="tx1">
                    <a:lumMod val="50000"/>
                    <a:lumOff val="50000"/>
                  </a:schemeClr>
                </a:solidFill>
              </a:rPr>
            </a:br>
            <a:r>
              <a:rPr lang="pt-BR" sz="1200" dirty="0">
                <a:solidFill>
                  <a:schemeClr val="tx1">
                    <a:lumMod val="50000"/>
                    <a:lumOff val="50000"/>
                  </a:schemeClr>
                </a:solidFill>
              </a:rPr>
              <a:t>Atrativos turísticos		43</a:t>
            </a:r>
            <a:br>
              <a:rPr lang="pt-BR" sz="1200" dirty="0">
                <a:solidFill>
                  <a:schemeClr val="tx1">
                    <a:lumMod val="50000"/>
                    <a:lumOff val="50000"/>
                  </a:schemeClr>
                </a:solidFill>
              </a:rPr>
            </a:br>
            <a:r>
              <a:rPr lang="pt-BR" sz="1200" dirty="0">
                <a:solidFill>
                  <a:schemeClr val="tx1">
                    <a:lumMod val="50000"/>
                    <a:lumOff val="50000"/>
                  </a:schemeClr>
                </a:solidFill>
              </a:rPr>
              <a:t>Sinal telefônico		44</a:t>
            </a:r>
            <a:br>
              <a:rPr lang="pt-BR" sz="1200" dirty="0">
                <a:solidFill>
                  <a:schemeClr val="tx1">
                    <a:lumMod val="50000"/>
                    <a:lumOff val="50000"/>
                  </a:schemeClr>
                </a:solidFill>
              </a:rPr>
            </a:br>
            <a:r>
              <a:rPr lang="pt-BR" sz="1200" dirty="0">
                <a:solidFill>
                  <a:schemeClr val="tx1">
                    <a:lumMod val="50000"/>
                    <a:lumOff val="50000"/>
                  </a:schemeClr>
                </a:solidFill>
              </a:rPr>
              <a:t>Segurança pública		44</a:t>
            </a:r>
            <a:br>
              <a:rPr lang="pt-BR" sz="1200" dirty="0">
                <a:solidFill>
                  <a:schemeClr val="tx1">
                    <a:lumMod val="50000"/>
                    <a:lumOff val="50000"/>
                  </a:schemeClr>
                </a:solidFill>
              </a:rPr>
            </a:br>
            <a:r>
              <a:rPr lang="pt-BR" sz="1200" dirty="0">
                <a:solidFill>
                  <a:schemeClr val="tx1">
                    <a:lumMod val="50000"/>
                    <a:lumOff val="50000"/>
                  </a:schemeClr>
                </a:solidFill>
              </a:rPr>
              <a:t>Intenção de retorno		45</a:t>
            </a:r>
            <a:br>
              <a:rPr lang="pt-BR" sz="1200" dirty="0">
                <a:solidFill>
                  <a:schemeClr val="tx1">
                    <a:lumMod val="50000"/>
                    <a:lumOff val="50000"/>
                  </a:schemeClr>
                </a:solidFill>
              </a:rPr>
            </a:br>
            <a:r>
              <a:rPr lang="pt-BR" sz="1200" dirty="0">
                <a:solidFill>
                  <a:schemeClr val="tx1">
                    <a:lumMod val="50000"/>
                    <a:lumOff val="50000"/>
                  </a:schemeClr>
                </a:solidFill>
              </a:rPr>
              <a:t>Aspectos positivos e negativos	46</a:t>
            </a:r>
          </a:p>
          <a:p>
            <a:pPr>
              <a:lnSpc>
                <a:spcPct val="100000"/>
              </a:lnSpc>
            </a:pPr>
            <a:r>
              <a:rPr lang="pt-BR" sz="1200" dirty="0">
                <a:solidFill>
                  <a:schemeClr val="tx1">
                    <a:lumMod val="50000"/>
                    <a:lumOff val="50000"/>
                  </a:schemeClr>
                </a:solidFill>
              </a:rPr>
              <a:t>INFOGRÁFICO DO TURISTA		47</a:t>
            </a:r>
            <a:br>
              <a:rPr lang="pt-BR" sz="1200" dirty="0">
                <a:solidFill>
                  <a:schemeClr val="tx1">
                    <a:lumMod val="50000"/>
                    <a:lumOff val="50000"/>
                  </a:schemeClr>
                </a:solidFill>
              </a:rPr>
            </a:br>
            <a:r>
              <a:rPr lang="pt-BR" sz="1200" dirty="0">
                <a:solidFill>
                  <a:schemeClr val="tx1">
                    <a:lumMod val="50000"/>
                    <a:lumOff val="50000"/>
                  </a:schemeClr>
                </a:solidFill>
              </a:rPr>
              <a:t>Perfil socioeconômico		47</a:t>
            </a:r>
            <a:br>
              <a:rPr lang="pt-BR" sz="1200" dirty="0">
                <a:solidFill>
                  <a:schemeClr val="tx1">
                    <a:lumMod val="50000"/>
                    <a:lumOff val="50000"/>
                  </a:schemeClr>
                </a:solidFill>
              </a:rPr>
            </a:br>
            <a:r>
              <a:rPr lang="pt-BR" sz="1200" dirty="0">
                <a:solidFill>
                  <a:schemeClr val="tx1">
                    <a:lumMod val="50000"/>
                    <a:lumOff val="50000"/>
                  </a:schemeClr>
                </a:solidFill>
              </a:rPr>
              <a:t>Perfil da viagem		48</a:t>
            </a:r>
            <a:br>
              <a:rPr lang="pt-BR" sz="1200" dirty="0">
                <a:solidFill>
                  <a:schemeClr val="tx1">
                    <a:lumMod val="50000"/>
                    <a:lumOff val="50000"/>
                  </a:schemeClr>
                </a:solidFill>
              </a:rPr>
            </a:br>
            <a:r>
              <a:rPr lang="pt-BR" sz="1200" dirty="0">
                <a:solidFill>
                  <a:schemeClr val="tx1">
                    <a:lumMod val="50000"/>
                    <a:lumOff val="50000"/>
                  </a:schemeClr>
                </a:solidFill>
              </a:rPr>
              <a:t>Avaliação do destino		49</a:t>
            </a:r>
          </a:p>
          <a:p>
            <a:pPr>
              <a:lnSpc>
                <a:spcPct val="100000"/>
              </a:lnSpc>
            </a:pPr>
            <a:r>
              <a:rPr lang="pt-BR" sz="1200" dirty="0">
                <a:solidFill>
                  <a:schemeClr val="tx1">
                    <a:lumMod val="50000"/>
                    <a:lumOff val="50000"/>
                  </a:schemeClr>
                </a:solidFill>
              </a:rPr>
              <a:t>CONSIDERAÇÕES FINAIS		50</a:t>
            </a:r>
          </a:p>
          <a:p>
            <a:pPr>
              <a:lnSpc>
                <a:spcPct val="100000"/>
              </a:lnSpc>
            </a:pPr>
            <a:r>
              <a:rPr lang="pt-BR" sz="1200" dirty="0">
                <a:solidFill>
                  <a:schemeClr val="tx1">
                    <a:lumMod val="50000"/>
                    <a:lumOff val="50000"/>
                  </a:schemeClr>
                </a:solidFill>
              </a:rPr>
              <a:t>ANEXO I			53</a:t>
            </a:r>
            <a:br>
              <a:rPr lang="pt-BR" sz="1200" dirty="0">
                <a:solidFill>
                  <a:schemeClr val="tx1">
                    <a:lumMod val="50000"/>
                    <a:lumOff val="50000"/>
                  </a:schemeClr>
                </a:solidFill>
              </a:rPr>
            </a:br>
            <a:br>
              <a:rPr lang="pt-BR" sz="1200" dirty="0">
                <a:solidFill>
                  <a:schemeClr val="tx1">
                    <a:lumMod val="50000"/>
                    <a:lumOff val="50000"/>
                  </a:schemeClr>
                </a:solidFill>
              </a:rPr>
            </a:br>
            <a:endParaRPr lang="pt-BR" sz="1200" dirty="0">
              <a:solidFill>
                <a:schemeClr val="tx1">
                  <a:lumMod val="50000"/>
                  <a:lumOff val="50000"/>
                </a:schemeClr>
              </a:solidFill>
            </a:endParaRPr>
          </a:p>
        </p:txBody>
      </p:sp>
    </p:spTree>
    <p:extLst>
      <p:ext uri="{BB962C8B-B14F-4D97-AF65-F5344CB8AC3E}">
        <p14:creationId xmlns:p14="http://schemas.microsoft.com/office/powerpoint/2010/main" val="72759978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938100" y="1523785"/>
            <a:ext cx="7956398" cy="1468875"/>
          </a:xfrm>
        </p:spPr>
        <p:txBody>
          <a:bodyPr/>
          <a:lstStyle/>
          <a:p>
            <a:r>
              <a:rPr lang="pt-BR" sz="1400" b="1" dirty="0">
                <a:solidFill>
                  <a:schemeClr val="tx1">
                    <a:lumMod val="50000"/>
                    <a:lumOff val="50000"/>
                  </a:schemeClr>
                </a:solidFill>
              </a:rPr>
              <a:t>HÁBITOS DO ENTREVISTADO</a:t>
            </a:r>
          </a:p>
          <a:p>
            <a:r>
              <a:rPr lang="pt-BR" sz="1400" dirty="0">
                <a:solidFill>
                  <a:schemeClr val="tx1">
                    <a:lumMod val="50000"/>
                    <a:lumOff val="50000"/>
                  </a:schemeClr>
                </a:solidFill>
              </a:rPr>
              <a:t>Para o grupo geral dos entrevistados, os três serviços comumente utilizados em suas viagens são: restaurantes (42,4%), estacionamento (23,3%) e banheiros públicos (15,9%).</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id="{FF71A86A-2A29-4BED-8BBB-D58B0940ABB8}"/>
              </a:ext>
            </a:extLst>
          </p:cNvPr>
          <p:cNvGraphicFramePr>
            <a:graphicFrameLocks/>
          </p:cNvGraphicFramePr>
          <p:nvPr>
            <p:extLst>
              <p:ext uri="{D42A27DB-BD31-4B8C-83A1-F6EECF244321}">
                <p14:modId xmlns:p14="http://schemas.microsoft.com/office/powerpoint/2010/main" val="4005046343"/>
              </p:ext>
            </p:extLst>
          </p:nvPr>
        </p:nvGraphicFramePr>
        <p:xfrm>
          <a:off x="414068" y="2548619"/>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m 11">
            <a:extLst>
              <a:ext uri="{FF2B5EF4-FFF2-40B4-BE49-F238E27FC236}">
                <a16:creationId xmlns:a16="http://schemas.microsoft.com/office/drawing/2014/main" id="{AA6F8BE6-ACFF-495C-9C34-CF8368107F41}"/>
              </a:ext>
            </a:extLst>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40326" y="462522"/>
            <a:ext cx="886217" cy="886217"/>
          </a:xfrm>
          <a:prstGeom prst="rect">
            <a:avLst/>
          </a:prstGeom>
        </p:spPr>
      </p:pic>
    </p:spTree>
    <p:extLst>
      <p:ext uri="{BB962C8B-B14F-4D97-AF65-F5344CB8AC3E}">
        <p14:creationId xmlns:p14="http://schemas.microsoft.com/office/powerpoint/2010/main" val="290758881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0" y="0"/>
            <a:ext cx="12192000" cy="6858000"/>
          </a:xfrm>
          <a:prstGeom prst="rect">
            <a:avLst/>
          </a:prstGeom>
          <a:gradFill flip="none" rotWithShape="1">
            <a:gsLst>
              <a:gs pos="0">
                <a:schemeClr val="accent1">
                  <a:alpha val="0"/>
                </a:schemeClr>
              </a:gs>
              <a:gs pos="91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Espaço Reservado para Imagem 3">
            <a:extLst>
              <a:ext uri="{FF2B5EF4-FFF2-40B4-BE49-F238E27FC236}">
                <a16:creationId xmlns:a16="http://schemas.microsoft.com/office/drawing/2014/main" id="{DC3EF96A-0FF9-4BAB-88DB-D6BA5D30A7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tretch>
            <a:fillRect/>
          </a:stretch>
        </p:blipFill>
        <p:spPr>
          <a:xfrm>
            <a:off x="-1" y="-1428233"/>
            <a:ext cx="12430563" cy="8286232"/>
          </a:xfrm>
        </p:spPr>
      </p:pic>
      <p:sp>
        <p:nvSpPr>
          <p:cNvPr id="13" name="TextBox 12"/>
          <p:cNvSpPr txBox="1"/>
          <p:nvPr/>
        </p:nvSpPr>
        <p:spPr>
          <a:xfrm>
            <a:off x="584533" y="4926270"/>
            <a:ext cx="3573542" cy="1862048"/>
          </a:xfrm>
          <a:prstGeom prst="rect">
            <a:avLst/>
          </a:prstGeom>
          <a:noFill/>
        </p:spPr>
        <p:txBody>
          <a:bodyPr wrap="none" rtlCol="0">
            <a:spAutoFit/>
          </a:bodyPr>
          <a:lstStyle/>
          <a:p>
            <a:r>
              <a:rPr lang="pt-BR" sz="11500" dirty="0">
                <a:solidFill>
                  <a:schemeClr val="accent1"/>
                </a:solidFill>
                <a:latin typeface="Bebas Neue" panose="020B0606020202050201" pitchFamily="34" charset="0"/>
              </a:rPr>
              <a:t>viagem</a:t>
            </a:r>
            <a:endParaRPr lang="id-ID" sz="11500" dirty="0">
              <a:solidFill>
                <a:schemeClr val="accent1"/>
              </a:solidFill>
              <a:latin typeface="Bebas Neue" panose="020B0606020202050201" pitchFamily="34" charset="0"/>
            </a:endParaRPr>
          </a:p>
        </p:txBody>
      </p:sp>
      <p:sp>
        <p:nvSpPr>
          <p:cNvPr id="16" name="TextBox 15"/>
          <p:cNvSpPr txBox="1"/>
          <p:nvPr/>
        </p:nvSpPr>
        <p:spPr>
          <a:xfrm>
            <a:off x="584533" y="4232284"/>
            <a:ext cx="3218702" cy="1323439"/>
          </a:xfrm>
          <a:prstGeom prst="rect">
            <a:avLst/>
          </a:prstGeom>
          <a:noFill/>
        </p:spPr>
        <p:txBody>
          <a:bodyPr wrap="none" rtlCol="0">
            <a:spAutoFit/>
          </a:bodyPr>
          <a:lstStyle/>
          <a:p>
            <a:r>
              <a:rPr lang="pt-BR" sz="8000" dirty="0">
                <a:solidFill>
                  <a:schemeClr val="bg1"/>
                </a:solidFill>
                <a:latin typeface="Bebas Neue" panose="020B0606020202050201" pitchFamily="34" charset="0"/>
              </a:rPr>
              <a:t>Dados da</a:t>
            </a:r>
            <a:endParaRPr lang="id-ID" sz="80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val="286241079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Dados da viagem</a:t>
            </a:r>
            <a:endParaRPr lang="id-ID" dirty="0"/>
          </a:p>
        </p:txBody>
      </p:sp>
      <p:sp>
        <p:nvSpPr>
          <p:cNvPr id="8" name="Text Placeholder 7"/>
          <p:cNvSpPr>
            <a:spLocks noGrp="1"/>
          </p:cNvSpPr>
          <p:nvPr>
            <p:ph type="body" sz="quarter" idx="33"/>
          </p:nvPr>
        </p:nvSpPr>
        <p:spPr>
          <a:xfrm>
            <a:off x="7073660" y="2880048"/>
            <a:ext cx="3027872" cy="1975449"/>
          </a:xfrm>
        </p:spPr>
        <p:txBody>
          <a:bodyPr/>
          <a:lstStyle/>
          <a:p>
            <a:pPr lvl="0"/>
            <a:r>
              <a:rPr lang="pt-BR" sz="1400" dirty="0">
                <a:solidFill>
                  <a:schemeClr val="tx1">
                    <a:lumMod val="50000"/>
                    <a:lumOff val="50000"/>
                  </a:schemeClr>
                </a:solidFill>
              </a:rPr>
              <a:t>Nesta seção identificaremos questões específicas referentes à viagem para Caraguatatuba, abordando o motivo da viagem, o número de acompanhantes, tipo de alojamento utilizado pelo visitante, o meio de transporte, entre outros fatores que compõem a viagem.</a:t>
            </a:r>
          </a:p>
          <a:p>
            <a:pPr lvl="0"/>
            <a:endParaRPr lang="pt-BR" sz="1400" dirty="0">
              <a:solidFill>
                <a:schemeClr val="tx1">
                  <a:lumMod val="50000"/>
                  <a:lumOff val="50000"/>
                </a:schemeClr>
              </a:solidFill>
            </a:endParaRP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 name="Imagem 3" descr="Uma imagem contendo céu, água, pessoa, ao ar livre&#10;&#10;Descrição gerada com muito alta confiança">
            <a:extLst>
              <a:ext uri="{FF2B5EF4-FFF2-40B4-BE49-F238E27FC236}">
                <a16:creationId xmlns:a16="http://schemas.microsoft.com/office/drawing/2014/main" id="{22998A87-A1DB-4F4D-B5B3-BBAC2E7F1D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8713" y="1925064"/>
            <a:ext cx="5828712" cy="38854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m 10">
            <a:extLst>
              <a:ext uri="{FF2B5EF4-FFF2-40B4-BE49-F238E27FC236}">
                <a16:creationId xmlns:a16="http://schemas.microsoft.com/office/drawing/2014/main" id="{C90E514C-059C-4CF7-8DED-4213ABEC21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val="79556821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099" y="1523785"/>
            <a:ext cx="8974316" cy="1468875"/>
          </a:xfrm>
        </p:spPr>
        <p:txBody>
          <a:bodyPr/>
          <a:lstStyle/>
          <a:p>
            <a:pPr fontAlgn="base"/>
            <a:r>
              <a:rPr lang="pt-BR" sz="1400" b="1" dirty="0">
                <a:solidFill>
                  <a:schemeClr val="tx1">
                    <a:lumMod val="50000"/>
                    <a:lumOff val="50000"/>
                  </a:schemeClr>
                </a:solidFill>
              </a:rPr>
              <a:t>MOTIVAÇÃO DA VIAGEM DO ENTREVISTADO</a:t>
            </a:r>
            <a:endParaRPr lang="pt-BR" sz="1400" dirty="0">
              <a:solidFill>
                <a:schemeClr val="tx1">
                  <a:lumMod val="50000"/>
                  <a:lumOff val="50000"/>
                </a:schemeClr>
              </a:solidFill>
            </a:endParaRPr>
          </a:p>
          <a:p>
            <a:r>
              <a:rPr lang="pt-BR" sz="1400" dirty="0">
                <a:solidFill>
                  <a:schemeClr val="tx1">
                    <a:lumMod val="50000"/>
                    <a:lumOff val="50000"/>
                  </a:schemeClr>
                </a:solidFill>
              </a:rPr>
              <a:t> Com relação ao motivo da viagem nota-se que </a:t>
            </a:r>
            <a:r>
              <a:rPr lang="pt-BR" sz="1400" b="1" dirty="0">
                <a:solidFill>
                  <a:schemeClr val="tx1">
                    <a:lumMod val="50000"/>
                    <a:lumOff val="50000"/>
                  </a:schemeClr>
                </a:solidFill>
              </a:rPr>
              <a:t>Praias e Atrativos Naturais</a:t>
            </a:r>
            <a:r>
              <a:rPr lang="pt-BR" sz="1400" dirty="0">
                <a:solidFill>
                  <a:schemeClr val="tx1">
                    <a:lumMod val="50000"/>
                    <a:lumOff val="50000"/>
                  </a:schemeClr>
                </a:solidFill>
              </a:rPr>
              <a:t> é responsável por 64,1% das respostas, seguido de </a:t>
            </a:r>
            <a:r>
              <a:rPr lang="pt-BR" sz="1400" b="1" dirty="0">
                <a:solidFill>
                  <a:schemeClr val="tx1">
                    <a:lumMod val="50000"/>
                    <a:lumOff val="50000"/>
                  </a:schemeClr>
                </a:solidFill>
              </a:rPr>
              <a:t>visita a parentes e amigos</a:t>
            </a:r>
            <a:r>
              <a:rPr lang="pt-BR" sz="1400" dirty="0">
                <a:solidFill>
                  <a:schemeClr val="tx1">
                    <a:lumMod val="50000"/>
                    <a:lumOff val="50000"/>
                  </a:schemeClr>
                </a:solidFill>
              </a:rPr>
              <a:t> (16,8%). Os </a:t>
            </a:r>
            <a:r>
              <a:rPr lang="pt-BR" sz="1400" b="1" dirty="0">
                <a:solidFill>
                  <a:schemeClr val="tx1">
                    <a:lumMod val="50000"/>
                    <a:lumOff val="50000"/>
                  </a:schemeClr>
                </a:solidFill>
              </a:rPr>
              <a:t>atrativos naturais </a:t>
            </a:r>
            <a:r>
              <a:rPr lang="pt-BR" sz="1400" dirty="0">
                <a:solidFill>
                  <a:schemeClr val="tx1">
                    <a:lumMod val="50000"/>
                    <a:lumOff val="50000"/>
                  </a:schemeClr>
                </a:solidFill>
              </a:rPr>
              <a:t>(22,6%), </a:t>
            </a:r>
            <a:r>
              <a:rPr lang="pt-BR" sz="1400" b="1" dirty="0">
                <a:solidFill>
                  <a:schemeClr val="tx1">
                    <a:lumMod val="50000"/>
                    <a:lumOff val="50000"/>
                  </a:schemeClr>
                </a:solidFill>
              </a:rPr>
              <a:t>os atrativos de lazer</a:t>
            </a:r>
            <a:r>
              <a:rPr lang="pt-BR" sz="1400" dirty="0">
                <a:solidFill>
                  <a:schemeClr val="tx1">
                    <a:lumMod val="50000"/>
                    <a:lumOff val="50000"/>
                  </a:schemeClr>
                </a:solidFill>
              </a:rPr>
              <a:t> (18,6%) e a </a:t>
            </a:r>
            <a:r>
              <a:rPr lang="pt-BR" sz="1400" b="1" dirty="0">
                <a:solidFill>
                  <a:schemeClr val="tx1">
                    <a:lumMod val="50000"/>
                    <a:lumOff val="50000"/>
                  </a:schemeClr>
                </a:solidFill>
              </a:rPr>
              <a:t>facilidade de acesso</a:t>
            </a:r>
            <a:r>
              <a:rPr lang="pt-BR" sz="1400" dirty="0">
                <a:solidFill>
                  <a:schemeClr val="tx1">
                    <a:lumMod val="50000"/>
                    <a:lumOff val="50000"/>
                  </a:schemeClr>
                </a:solidFill>
              </a:rPr>
              <a:t> (18,4%) foram os fatores determinantes para a escolha de Caraguatatuba como destino da viagem.</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45AE0A00-9D28-4261-8260-B3100881D463}"/>
              </a:ext>
            </a:extLst>
          </p:cNvPr>
          <p:cNvGraphicFramePr>
            <a:graphicFrameLocks/>
          </p:cNvGraphicFramePr>
          <p:nvPr>
            <p:extLst>
              <p:ext uri="{D42A27DB-BD31-4B8C-83A1-F6EECF244321}">
                <p14:modId xmlns:p14="http://schemas.microsoft.com/office/powerpoint/2010/main" val="776516927"/>
              </p:ext>
            </p:extLst>
          </p:nvPr>
        </p:nvGraphicFramePr>
        <p:xfrm>
          <a:off x="414068" y="2992660"/>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4" name="Imagem 13">
            <a:extLst>
              <a:ext uri="{FF2B5EF4-FFF2-40B4-BE49-F238E27FC236}">
                <a16:creationId xmlns:a16="http://schemas.microsoft.com/office/drawing/2014/main" id="{0B1D3CC8-CC78-48F7-B3A5-5DAD0BFF5BAF}"/>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37300" y="403079"/>
            <a:ext cx="914805" cy="914805"/>
          </a:xfrm>
          <a:prstGeom prst="rect">
            <a:avLst/>
          </a:prstGeom>
        </p:spPr>
      </p:pic>
      <p:graphicFrame>
        <p:nvGraphicFramePr>
          <p:cNvPr id="11" name="Gráfico 10">
            <a:extLst>
              <a:ext uri="{FF2B5EF4-FFF2-40B4-BE49-F238E27FC236}">
                <a16:creationId xmlns:a16="http://schemas.microsoft.com/office/drawing/2014/main" id="{A479F7E3-8CD9-4D77-89EB-5EEB513E57A3}"/>
              </a:ext>
            </a:extLst>
          </p:cNvPr>
          <p:cNvGraphicFramePr>
            <a:graphicFrameLocks/>
          </p:cNvGraphicFramePr>
          <p:nvPr>
            <p:extLst>
              <p:ext uri="{D42A27DB-BD31-4B8C-83A1-F6EECF244321}">
                <p14:modId xmlns:p14="http://schemas.microsoft.com/office/powerpoint/2010/main" val="1914740388"/>
              </p:ext>
            </p:extLst>
          </p:nvPr>
        </p:nvGraphicFramePr>
        <p:xfrm>
          <a:off x="133710" y="2812637"/>
          <a:ext cx="5115464" cy="33466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áfico 12">
            <a:extLst>
              <a:ext uri="{FF2B5EF4-FFF2-40B4-BE49-F238E27FC236}">
                <a16:creationId xmlns:a16="http://schemas.microsoft.com/office/drawing/2014/main" id="{70424DCF-B5E7-45F1-93B7-FB3AB09AFAFC}"/>
              </a:ext>
            </a:extLst>
          </p:cNvPr>
          <p:cNvGraphicFramePr>
            <a:graphicFrameLocks/>
          </p:cNvGraphicFramePr>
          <p:nvPr>
            <p:extLst>
              <p:ext uri="{D42A27DB-BD31-4B8C-83A1-F6EECF244321}">
                <p14:modId xmlns:p14="http://schemas.microsoft.com/office/powerpoint/2010/main" val="3535844737"/>
              </p:ext>
            </p:extLst>
          </p:nvPr>
        </p:nvGraphicFramePr>
        <p:xfrm>
          <a:off x="4968815" y="2786760"/>
          <a:ext cx="6970143" cy="32337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156404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099" y="1523785"/>
            <a:ext cx="8689643" cy="1468875"/>
          </a:xfrm>
        </p:spPr>
        <p:txBody>
          <a:bodyPr/>
          <a:lstStyle/>
          <a:p>
            <a:r>
              <a:rPr lang="pt-BR" sz="1400" b="1" dirty="0">
                <a:solidFill>
                  <a:schemeClr val="tx1">
                    <a:lumMod val="50000"/>
                    <a:lumOff val="50000"/>
                  </a:schemeClr>
                </a:solidFill>
              </a:rPr>
              <a:t>ATIVIDADES REALIZADAS DURANTE A VIAGEM DO ENTREVISTADO</a:t>
            </a:r>
          </a:p>
          <a:p>
            <a:r>
              <a:rPr lang="pt-BR" sz="1400" dirty="0">
                <a:solidFill>
                  <a:schemeClr val="tx1">
                    <a:lumMod val="50000"/>
                    <a:lumOff val="50000"/>
                  </a:schemeClr>
                </a:solidFill>
              </a:rPr>
              <a:t>Como é sabido, a principal atividade realizada pelos turistas em Caraguatatuba é o “Turismo Sol e Praia” (45,0%), seguindo com atividades “Gastronômicas” (19,1%) e “Culturais” (12,5%). </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45AE0A00-9D28-4261-8260-B3100881D463}"/>
              </a:ext>
            </a:extLst>
          </p:cNvPr>
          <p:cNvGraphicFramePr>
            <a:graphicFrameLocks/>
          </p:cNvGraphicFramePr>
          <p:nvPr>
            <p:extLst>
              <p:ext uri="{D42A27DB-BD31-4B8C-83A1-F6EECF244321}">
                <p14:modId xmlns:p14="http://schemas.microsoft.com/office/powerpoint/2010/main" val="2689821775"/>
              </p:ext>
            </p:extLst>
          </p:nvPr>
        </p:nvGraphicFramePr>
        <p:xfrm>
          <a:off x="414068" y="2992660"/>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4" name="Imagem 13">
            <a:extLst>
              <a:ext uri="{FF2B5EF4-FFF2-40B4-BE49-F238E27FC236}">
                <a16:creationId xmlns:a16="http://schemas.microsoft.com/office/drawing/2014/main" id="{0B1D3CC8-CC78-48F7-B3A5-5DAD0BFF5BAF}"/>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37300" y="403079"/>
            <a:ext cx="914805" cy="914805"/>
          </a:xfrm>
          <a:prstGeom prst="rect">
            <a:avLst/>
          </a:prstGeom>
        </p:spPr>
      </p:pic>
    </p:spTree>
    <p:extLst>
      <p:ext uri="{BB962C8B-B14F-4D97-AF65-F5344CB8AC3E}">
        <p14:creationId xmlns:p14="http://schemas.microsoft.com/office/powerpoint/2010/main" val="86169504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7688980" cy="1468875"/>
          </a:xfrm>
        </p:spPr>
        <p:txBody>
          <a:bodyPr/>
          <a:lstStyle/>
          <a:p>
            <a:r>
              <a:rPr lang="pt-BR" sz="1400" b="1" dirty="0">
                <a:solidFill>
                  <a:schemeClr val="tx1">
                    <a:lumMod val="50000"/>
                    <a:lumOff val="50000"/>
                  </a:schemeClr>
                </a:solidFill>
              </a:rPr>
              <a:t>ACOMPANHANTES DURANTE A VIAGEM DO ESTREVISTADO</a:t>
            </a:r>
          </a:p>
          <a:p>
            <a:r>
              <a:rPr lang="pt-BR" sz="1400" dirty="0">
                <a:solidFill>
                  <a:schemeClr val="tx1">
                    <a:lumMod val="50000"/>
                    <a:lumOff val="50000"/>
                  </a:schemeClr>
                </a:solidFill>
              </a:rPr>
              <a:t>De acordo com o item 3.3 a maioria dos turistas entrevistados tem o estado civil casado e consequentemente, a maioria estava nesta viagem acompanhados pela família (80,7%), com média de 3 a 5 acompanhantes (44%). </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id="{BF0F4A98-C51C-4199-9F93-CA1ECF71C5EA}"/>
              </a:ext>
            </a:extLst>
          </p:cNvPr>
          <p:cNvGraphicFramePr>
            <a:graphicFrameLocks/>
          </p:cNvGraphicFramePr>
          <p:nvPr>
            <p:extLst>
              <p:ext uri="{D42A27DB-BD31-4B8C-83A1-F6EECF244321}">
                <p14:modId xmlns:p14="http://schemas.microsoft.com/office/powerpoint/2010/main" val="634531603"/>
              </p:ext>
            </p:extLst>
          </p:nvPr>
        </p:nvGraphicFramePr>
        <p:xfrm>
          <a:off x="1687617" y="2769079"/>
          <a:ext cx="9009138" cy="3856007"/>
        </p:xfrm>
        <a:graphic>
          <a:graphicData uri="http://schemas.openxmlformats.org/drawingml/2006/chart">
            <c:chart xmlns:c="http://schemas.openxmlformats.org/drawingml/2006/chart" xmlns:r="http://schemas.openxmlformats.org/officeDocument/2006/relationships" r:id="rId2"/>
          </a:graphicData>
        </a:graphic>
      </p:graphicFrame>
      <p:pic>
        <p:nvPicPr>
          <p:cNvPr id="14" name="Imagem 13">
            <a:extLst>
              <a:ext uri="{FF2B5EF4-FFF2-40B4-BE49-F238E27FC236}">
                <a16:creationId xmlns:a16="http://schemas.microsoft.com/office/drawing/2014/main" id="{F1A3A18A-BBC2-4CA5-8CDD-7CEB3D8CB625}"/>
              </a:ext>
            </a:extLst>
          </p:cNvPr>
          <p:cNvPicPr>
            <a:picLocks noChangeAspect="1"/>
          </p:cNvPicPr>
          <p:nvPr/>
        </p:nvPicPr>
        <p:blipFill>
          <a:blip r:embed="rId3" cstate="print">
            <a:biLevel thresh="75000"/>
            <a:extLst>
              <a:ext uri="{28A0092B-C50C-407E-A947-70E740481C1C}">
                <a14:useLocalDpi xmlns:a14="http://schemas.microsoft.com/office/drawing/2010/main"/>
              </a:ext>
            </a:extLst>
          </a:blip>
          <a:stretch>
            <a:fillRect/>
          </a:stretch>
        </p:blipFill>
        <p:spPr>
          <a:xfrm>
            <a:off x="236714" y="512673"/>
            <a:ext cx="771927" cy="771927"/>
          </a:xfrm>
          <a:prstGeom prst="rect">
            <a:avLst/>
          </a:prstGeom>
        </p:spPr>
      </p:pic>
    </p:spTree>
    <p:extLst>
      <p:ext uri="{BB962C8B-B14F-4D97-AF65-F5344CB8AC3E}">
        <p14:creationId xmlns:p14="http://schemas.microsoft.com/office/powerpoint/2010/main" val="116693119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7732112" cy="1468875"/>
          </a:xfrm>
        </p:spPr>
        <p:txBody>
          <a:bodyPr/>
          <a:lstStyle/>
          <a:p>
            <a:r>
              <a:rPr lang="pt-BR" sz="1400" b="1" dirty="0">
                <a:solidFill>
                  <a:schemeClr val="tx1">
                    <a:lumMod val="50000"/>
                    <a:lumOff val="50000"/>
                  </a:schemeClr>
                </a:solidFill>
              </a:rPr>
              <a:t>NÚMERO DE ACOMPANHANTES DURANTE A VIAGEM DO ESTREVISTADO</a:t>
            </a:r>
          </a:p>
          <a:p>
            <a:r>
              <a:rPr lang="pt-BR" sz="1400" dirty="0">
                <a:solidFill>
                  <a:schemeClr val="tx1">
                    <a:lumMod val="50000"/>
                    <a:lumOff val="50000"/>
                  </a:schemeClr>
                </a:solidFill>
              </a:rPr>
              <a:t>De acordo com o item 3.3 a maioria dos turistas entrevistados tem o estado civil casado e consequentemente, a maioria estava nesta viagem acompanhados pela família (80,7%), com média de 3 a 5 acompanhantes (44%). </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45AE0A00-9D28-4261-8260-B3100881D463}"/>
              </a:ext>
            </a:extLst>
          </p:cNvPr>
          <p:cNvGraphicFramePr>
            <a:graphicFrameLocks/>
          </p:cNvGraphicFramePr>
          <p:nvPr>
            <p:extLst>
              <p:ext uri="{D42A27DB-BD31-4B8C-83A1-F6EECF244321}">
                <p14:modId xmlns:p14="http://schemas.microsoft.com/office/powerpoint/2010/main" val="528887465"/>
              </p:ext>
            </p:extLst>
          </p:nvPr>
        </p:nvGraphicFramePr>
        <p:xfrm>
          <a:off x="414068" y="2992660"/>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id="{E78AA80E-0C9C-4EE0-89B4-FFE8DA841DDA}"/>
              </a:ext>
            </a:extLst>
          </p:cNvPr>
          <p:cNvPicPr>
            <a:picLocks noChangeAspect="1"/>
          </p:cNvPicPr>
          <p:nvPr/>
        </p:nvPicPr>
        <p:blipFill>
          <a:blip r:embed="rId3" cstate="print">
            <a:biLevel thresh="75000"/>
            <a:extLst>
              <a:ext uri="{28A0092B-C50C-407E-A947-70E740481C1C}">
                <a14:useLocalDpi xmlns:a14="http://schemas.microsoft.com/office/drawing/2010/main"/>
              </a:ext>
            </a:extLst>
          </a:blip>
          <a:stretch>
            <a:fillRect/>
          </a:stretch>
        </p:blipFill>
        <p:spPr>
          <a:xfrm>
            <a:off x="236714" y="512673"/>
            <a:ext cx="771927" cy="771927"/>
          </a:xfrm>
          <a:prstGeom prst="rect">
            <a:avLst/>
          </a:prstGeom>
        </p:spPr>
      </p:pic>
    </p:spTree>
    <p:extLst>
      <p:ext uri="{BB962C8B-B14F-4D97-AF65-F5344CB8AC3E}">
        <p14:creationId xmlns:p14="http://schemas.microsoft.com/office/powerpoint/2010/main" val="399305198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7732112" cy="1468875"/>
          </a:xfrm>
        </p:spPr>
        <p:txBody>
          <a:bodyPr/>
          <a:lstStyle/>
          <a:p>
            <a:r>
              <a:rPr lang="pt-BR" sz="1400" b="1" dirty="0">
                <a:solidFill>
                  <a:schemeClr val="tx1">
                    <a:lumMod val="50000"/>
                    <a:lumOff val="50000"/>
                  </a:schemeClr>
                </a:solidFill>
              </a:rPr>
              <a:t>DURAÇÃO DA VIAGEM DO ENTREVISTADO</a:t>
            </a:r>
          </a:p>
          <a:p>
            <a:r>
              <a:rPr lang="pt-BR" sz="1400" dirty="0">
                <a:solidFill>
                  <a:schemeClr val="tx1">
                    <a:lumMod val="50000"/>
                    <a:lumOff val="50000"/>
                  </a:schemeClr>
                </a:solidFill>
              </a:rPr>
              <a:t>A estadia dos turistas em Caraguatatuba (em sua maioria) se dá em tempo médio de 3 dias (44%), e os principais meios de hospedagem escolhidos são:  Casa de veraneio (39,2%), casa de parentes e amigos (25,0%) e pousadas e hotéis (17,3%). </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45AE0A00-9D28-4261-8260-B3100881D463}"/>
              </a:ext>
            </a:extLst>
          </p:cNvPr>
          <p:cNvGraphicFramePr>
            <a:graphicFrameLocks/>
          </p:cNvGraphicFramePr>
          <p:nvPr>
            <p:extLst>
              <p:ext uri="{D42A27DB-BD31-4B8C-83A1-F6EECF244321}">
                <p14:modId xmlns:p14="http://schemas.microsoft.com/office/powerpoint/2010/main" val="3402908938"/>
              </p:ext>
            </p:extLst>
          </p:nvPr>
        </p:nvGraphicFramePr>
        <p:xfrm>
          <a:off x="414068" y="2992660"/>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id="{BDDED8A5-1B4A-46B3-ABF3-F3AE4DA6D282}"/>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44900" y="554948"/>
            <a:ext cx="699606" cy="699606"/>
          </a:xfrm>
          <a:prstGeom prst="rect">
            <a:avLst/>
          </a:prstGeom>
        </p:spPr>
      </p:pic>
    </p:spTree>
    <p:extLst>
      <p:ext uri="{BB962C8B-B14F-4D97-AF65-F5344CB8AC3E}">
        <p14:creationId xmlns:p14="http://schemas.microsoft.com/office/powerpoint/2010/main" val="354911018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7732112" cy="1468875"/>
          </a:xfrm>
        </p:spPr>
        <p:txBody>
          <a:bodyPr/>
          <a:lstStyle/>
          <a:p>
            <a:r>
              <a:rPr lang="pt-BR" sz="1400" b="1" dirty="0">
                <a:solidFill>
                  <a:schemeClr val="tx1">
                    <a:lumMod val="50000"/>
                    <a:lumOff val="50000"/>
                  </a:schemeClr>
                </a:solidFill>
              </a:rPr>
              <a:t>MEIOS DE HOSPEDAGEM DO ESTREVISTADO</a:t>
            </a:r>
          </a:p>
          <a:p>
            <a:r>
              <a:rPr lang="pt-BR" sz="1400" dirty="0">
                <a:solidFill>
                  <a:schemeClr val="tx1">
                    <a:lumMod val="50000"/>
                    <a:lumOff val="50000"/>
                  </a:schemeClr>
                </a:solidFill>
              </a:rPr>
              <a:t>A estadia dos turistas em Caraguatatuba (em sua maioria) se dá em tempo médio de 3 dias (44%), e os principais meios de hospedagem escolhidos são:  Casa de veraneio (39,2%), casa de parentes e amigos (25,0%) e pousadas e hotéis (17,3%). </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45AE0A00-9D28-4261-8260-B3100881D463}"/>
              </a:ext>
            </a:extLst>
          </p:cNvPr>
          <p:cNvGraphicFramePr>
            <a:graphicFrameLocks/>
          </p:cNvGraphicFramePr>
          <p:nvPr>
            <p:extLst>
              <p:ext uri="{D42A27DB-BD31-4B8C-83A1-F6EECF244321}">
                <p14:modId xmlns:p14="http://schemas.microsoft.com/office/powerpoint/2010/main" val="2529747627"/>
              </p:ext>
            </p:extLst>
          </p:nvPr>
        </p:nvGraphicFramePr>
        <p:xfrm>
          <a:off x="414068" y="2992660"/>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id="{422A21D9-C42D-4F3B-A8B0-75608F666D86}"/>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61098" y="520038"/>
            <a:ext cx="665285" cy="665285"/>
          </a:xfrm>
          <a:prstGeom prst="rect">
            <a:avLst/>
          </a:prstGeom>
        </p:spPr>
      </p:pic>
    </p:spTree>
    <p:extLst>
      <p:ext uri="{BB962C8B-B14F-4D97-AF65-F5344CB8AC3E}">
        <p14:creationId xmlns:p14="http://schemas.microsoft.com/office/powerpoint/2010/main" val="179640156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7732112" cy="1468875"/>
          </a:xfrm>
        </p:spPr>
        <p:txBody>
          <a:bodyPr/>
          <a:lstStyle/>
          <a:p>
            <a:r>
              <a:rPr lang="pt-BR" sz="1400" b="1" dirty="0">
                <a:solidFill>
                  <a:schemeClr val="tx1">
                    <a:lumMod val="50000"/>
                    <a:lumOff val="50000"/>
                  </a:schemeClr>
                </a:solidFill>
              </a:rPr>
              <a:t>MEIOS DE TRANSPORTE DO ESTREVISTADO</a:t>
            </a:r>
          </a:p>
          <a:p>
            <a:r>
              <a:rPr lang="pt-BR" sz="1400" dirty="0">
                <a:solidFill>
                  <a:schemeClr val="tx1">
                    <a:lumMod val="50000"/>
                    <a:lumOff val="50000"/>
                  </a:schemeClr>
                </a:solidFill>
              </a:rPr>
              <a:t>Do total de entrevistados 86,3% utilizaram "carro próprio" como meio de transporte para a viagem à Caraguatatuba, seguido de um segundo grupo com 10,5% que utilizaram ônibus interestadual.  </a:t>
            </a:r>
          </a:p>
          <a:p>
            <a:r>
              <a:rPr lang="pt-BR" sz="1400" dirty="0">
                <a:solidFill>
                  <a:schemeClr val="tx1">
                    <a:lumMod val="50000"/>
                    <a:lumOff val="50000"/>
                  </a:schemeClr>
                </a:solidFill>
              </a:rPr>
              <a:t>Dados que correlacionam com a proximidade das cidades de origens dos turistas.</a:t>
            </a:r>
          </a:p>
          <a:p>
            <a:endParaRPr lang="pt-BR" sz="1400" dirty="0">
              <a:solidFill>
                <a:schemeClr val="tx1">
                  <a:lumMod val="50000"/>
                  <a:lumOff val="50000"/>
                </a:schemeClr>
              </a:solidFill>
            </a:endParaRP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45AE0A00-9D28-4261-8260-B3100881D463}"/>
              </a:ext>
            </a:extLst>
          </p:cNvPr>
          <p:cNvGraphicFramePr>
            <a:graphicFrameLocks/>
          </p:cNvGraphicFramePr>
          <p:nvPr>
            <p:extLst>
              <p:ext uri="{D42A27DB-BD31-4B8C-83A1-F6EECF244321}">
                <p14:modId xmlns:p14="http://schemas.microsoft.com/office/powerpoint/2010/main" val="1895749410"/>
              </p:ext>
            </p:extLst>
          </p:nvPr>
        </p:nvGraphicFramePr>
        <p:xfrm>
          <a:off x="414068" y="2656936"/>
          <a:ext cx="11524890" cy="3821502"/>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id="{422A21D9-C42D-4F3B-A8B0-75608F666D86}"/>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61098" y="520038"/>
            <a:ext cx="665285" cy="665285"/>
          </a:xfrm>
          <a:prstGeom prst="rect">
            <a:avLst/>
          </a:prstGeom>
        </p:spPr>
      </p:pic>
    </p:spTree>
    <p:extLst>
      <p:ext uri="{BB962C8B-B14F-4D97-AF65-F5344CB8AC3E}">
        <p14:creationId xmlns:p14="http://schemas.microsoft.com/office/powerpoint/2010/main" val="333733842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lvl="0" fontAlgn="base"/>
            <a:r>
              <a:rPr lang="pt-BR" b="1" dirty="0"/>
              <a:t>INTRODUÇÃO</a:t>
            </a:r>
            <a:endParaRPr lang="pt-BR" dirty="0"/>
          </a:p>
        </p:txBody>
      </p:sp>
      <p:sp>
        <p:nvSpPr>
          <p:cNvPr id="8" name="Text Placeholder 7"/>
          <p:cNvSpPr>
            <a:spLocks noGrp="1"/>
          </p:cNvSpPr>
          <p:nvPr>
            <p:ph type="body" sz="quarter" idx="34"/>
          </p:nvPr>
        </p:nvSpPr>
        <p:spPr>
          <a:xfrm>
            <a:off x="6289236" y="1990317"/>
            <a:ext cx="4847464" cy="3323555"/>
          </a:xfrm>
        </p:spPr>
        <p:txBody>
          <a:bodyPr/>
          <a:lstStyle/>
          <a:p>
            <a:r>
              <a:rPr lang="pt-BR" sz="1400" dirty="0">
                <a:solidFill>
                  <a:schemeClr val="tx1">
                    <a:lumMod val="50000"/>
                    <a:lumOff val="50000"/>
                  </a:schemeClr>
                </a:solidFill>
              </a:rPr>
              <a:t>A existência de estatísticas exatas sobre o turismo é de vital importância para determinar os seus impactos diretos ou indiretos na economia, para auxiliar no planejamento e desenvolvimento de novos produtos turísticos, para determinar as características do turista, para permitir a formulação de estratégias promocionais e de marketing e para detectar mudanças nas preferências e características do turista.</a:t>
            </a:r>
          </a:p>
          <a:p>
            <a:r>
              <a:rPr lang="pt-BR" sz="1400" dirty="0">
                <a:solidFill>
                  <a:schemeClr val="tx1">
                    <a:lumMod val="50000"/>
                    <a:lumOff val="50000"/>
                  </a:schemeClr>
                </a:solidFill>
              </a:rPr>
              <a:t>Em meio a este cenário, a atividade turística na cidade de Caraguatatuba deve ser foco estratégico da Gestão, considerando aos gastos efetuados pelo turista e a geração de emprego e renda à população, contribuindo para o desenvolvimento da economia local, que de acordo com a publicação “100 DESTINOS IMPERDÍVEIS DO ESTADO DE SÃO PAULO” disponibilizada pela Secretaria de Turismo do Estado de São Paulo, o município ocupa a 14ª posição entre os destinos preferidos dos brasileiros no Estado.</a:t>
            </a:r>
          </a:p>
        </p:txBody>
      </p:sp>
      <p:grpSp>
        <p:nvGrpSpPr>
          <p:cNvPr id="6" name="Group 30">
            <a:extLst>
              <a:ext uri="{FF2B5EF4-FFF2-40B4-BE49-F238E27FC236}">
                <a16:creationId xmlns:a16="http://schemas.microsoft.com/office/drawing/2014/main" id="{81BC5212-1625-460F-8E25-127E31C712B7}"/>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CB895768-3918-471B-8AAD-318D8E1B435A}"/>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F319A882-491D-42F5-BD14-5D7833CB33C7}"/>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7B30020C-282A-46CB-BC34-EE85F4EB88F1}"/>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Imagem 10">
            <a:extLst>
              <a:ext uri="{FF2B5EF4-FFF2-40B4-BE49-F238E27FC236}">
                <a16:creationId xmlns:a16="http://schemas.microsoft.com/office/drawing/2014/main" id="{9B6A5EA6-09E4-468E-A154-B4E8E8333A7E}"/>
              </a:ext>
            </a:extLst>
          </p:cNvPr>
          <p:cNvPicPr/>
          <p:nvPr/>
        </p:nvPicPr>
        <p:blipFill>
          <a:blip r:embed="rId2"/>
          <a:stretch>
            <a:fillRect/>
          </a:stretch>
        </p:blipFill>
        <p:spPr>
          <a:xfrm>
            <a:off x="694702" y="1822137"/>
            <a:ext cx="5260463" cy="407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299413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8741402" cy="1468875"/>
          </a:xfrm>
        </p:spPr>
        <p:txBody>
          <a:bodyPr/>
          <a:lstStyle/>
          <a:p>
            <a:r>
              <a:rPr lang="pt-BR" sz="1400" dirty="0">
                <a:solidFill>
                  <a:schemeClr val="tx1">
                    <a:lumMod val="50000"/>
                    <a:lumOff val="50000"/>
                  </a:schemeClr>
                </a:solidFill>
              </a:rPr>
              <a:t>A seguir, apresenta-se o quadro que aborda a frequência de visita dos turistas à Caraguatatuba:</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45AE0A00-9D28-4261-8260-B3100881D463}"/>
              </a:ext>
            </a:extLst>
          </p:cNvPr>
          <p:cNvGraphicFramePr>
            <a:graphicFrameLocks/>
          </p:cNvGraphicFramePr>
          <p:nvPr>
            <p:extLst>
              <p:ext uri="{D42A27DB-BD31-4B8C-83A1-F6EECF244321}">
                <p14:modId xmlns:p14="http://schemas.microsoft.com/office/powerpoint/2010/main" val="2948737176"/>
              </p:ext>
            </p:extLst>
          </p:nvPr>
        </p:nvGraphicFramePr>
        <p:xfrm>
          <a:off x="414068" y="2020626"/>
          <a:ext cx="11524890" cy="3999905"/>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id="{B2E11E5F-B995-4CA2-AB1A-DA4F3A0821FF}"/>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37300" y="403079"/>
            <a:ext cx="914805" cy="914805"/>
          </a:xfrm>
          <a:prstGeom prst="rect">
            <a:avLst/>
          </a:prstGeom>
        </p:spPr>
      </p:pic>
    </p:spTree>
    <p:extLst>
      <p:ext uri="{BB962C8B-B14F-4D97-AF65-F5344CB8AC3E}">
        <p14:creationId xmlns:p14="http://schemas.microsoft.com/office/powerpoint/2010/main" val="351524041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8741402" cy="1468875"/>
          </a:xfrm>
        </p:spPr>
        <p:txBody>
          <a:bodyPr/>
          <a:lstStyle/>
          <a:p>
            <a:pPr fontAlgn="base"/>
            <a:r>
              <a:rPr lang="pt-BR" sz="1400" b="1" dirty="0">
                <a:solidFill>
                  <a:schemeClr val="tx1">
                    <a:lumMod val="50000"/>
                    <a:lumOff val="50000"/>
                  </a:schemeClr>
                </a:solidFill>
              </a:rPr>
              <a:t>FONTE DE INFORMAÇÕES E ORGANIZAÇÃO DA VIAGEM DO ESTREVISTADO</a:t>
            </a:r>
            <a:endParaRPr lang="pt-BR" sz="1400" dirty="0">
              <a:solidFill>
                <a:schemeClr val="tx1">
                  <a:lumMod val="50000"/>
                  <a:lumOff val="50000"/>
                </a:schemeClr>
              </a:solidFill>
            </a:endParaRPr>
          </a:p>
          <a:p>
            <a:r>
              <a:rPr lang="pt-BR" sz="1400" dirty="0">
                <a:solidFill>
                  <a:schemeClr val="tx1">
                    <a:lumMod val="50000"/>
                    <a:lumOff val="50000"/>
                  </a:schemeClr>
                </a:solidFill>
              </a:rPr>
              <a:t> Do grupo entrevistado, 93,8% organizou a viagem sozinho, sem o acompanhamento de um profissional de turismo, e a principal fonte de informação é a internet (57,0%) seguido da indicação de parentes e amigos (30,2%).</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45AE0A00-9D28-4261-8260-B3100881D463}"/>
              </a:ext>
            </a:extLst>
          </p:cNvPr>
          <p:cNvGraphicFramePr>
            <a:graphicFrameLocks/>
          </p:cNvGraphicFramePr>
          <p:nvPr>
            <p:extLst>
              <p:ext uri="{D42A27DB-BD31-4B8C-83A1-F6EECF244321}">
                <p14:modId xmlns:p14="http://schemas.microsoft.com/office/powerpoint/2010/main" val="1622643563"/>
              </p:ext>
            </p:extLst>
          </p:nvPr>
        </p:nvGraphicFramePr>
        <p:xfrm>
          <a:off x="414068" y="2020626"/>
          <a:ext cx="11524890" cy="3999905"/>
        </p:xfrm>
        <a:graphic>
          <a:graphicData uri="http://schemas.openxmlformats.org/drawingml/2006/chart">
            <c:chart xmlns:c="http://schemas.openxmlformats.org/drawingml/2006/chart" xmlns:r="http://schemas.openxmlformats.org/officeDocument/2006/relationships" r:id="rId2"/>
          </a:graphicData>
        </a:graphic>
      </p:graphicFrame>
      <p:pic>
        <p:nvPicPr>
          <p:cNvPr id="13" name="Imagem 12">
            <a:extLst>
              <a:ext uri="{FF2B5EF4-FFF2-40B4-BE49-F238E27FC236}">
                <a16:creationId xmlns:a16="http://schemas.microsoft.com/office/drawing/2014/main" id="{C18FE377-AFCF-45C3-BFC7-CC144C513A3F}"/>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37300" y="403079"/>
            <a:ext cx="914805" cy="914805"/>
          </a:xfrm>
          <a:prstGeom prst="rect">
            <a:avLst/>
          </a:prstGeom>
        </p:spPr>
      </p:pic>
    </p:spTree>
    <p:extLst>
      <p:ext uri="{BB962C8B-B14F-4D97-AF65-F5344CB8AC3E}">
        <p14:creationId xmlns:p14="http://schemas.microsoft.com/office/powerpoint/2010/main" val="45599672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099" y="1523786"/>
            <a:ext cx="9733441" cy="943370"/>
          </a:xfrm>
        </p:spPr>
        <p:txBody>
          <a:bodyPr/>
          <a:lstStyle/>
          <a:p>
            <a:pPr fontAlgn="base"/>
            <a:r>
              <a:rPr lang="pt-BR" sz="1400" b="1" dirty="0">
                <a:solidFill>
                  <a:schemeClr val="tx1">
                    <a:lumMod val="50000"/>
                    <a:lumOff val="50000"/>
                  </a:schemeClr>
                </a:solidFill>
              </a:rPr>
              <a:t>FONTE DE INFORMAÇÕES E ORGANIZAÇÃO DA VIAGEM DO ESTREVISTADO</a:t>
            </a:r>
            <a:endParaRPr lang="pt-BR" sz="1400" dirty="0">
              <a:solidFill>
                <a:schemeClr val="tx1">
                  <a:lumMod val="50000"/>
                  <a:lumOff val="50000"/>
                </a:schemeClr>
              </a:solidFill>
            </a:endParaRPr>
          </a:p>
          <a:p>
            <a:r>
              <a:rPr lang="pt-BR" sz="1400" dirty="0">
                <a:solidFill>
                  <a:schemeClr val="tx1">
                    <a:lumMod val="50000"/>
                    <a:lumOff val="50000"/>
                  </a:schemeClr>
                </a:solidFill>
              </a:rPr>
              <a:t> Do grupo entrevistado, 93,8% organizou a viagem sozinho, sem o acompanhamento de um profissional de turismo, e a principal fonte de informação é a internet (57,0%) seguido da indicação de parentes e amigos </a:t>
            </a:r>
            <a:r>
              <a:rPr lang="pt-BR" dirty="0"/>
              <a:t>(30,2%).</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45AE0A00-9D28-4261-8260-B3100881D463}"/>
              </a:ext>
            </a:extLst>
          </p:cNvPr>
          <p:cNvGraphicFramePr>
            <a:graphicFrameLocks/>
          </p:cNvGraphicFramePr>
          <p:nvPr>
            <p:extLst>
              <p:ext uri="{D42A27DB-BD31-4B8C-83A1-F6EECF244321}">
                <p14:modId xmlns:p14="http://schemas.microsoft.com/office/powerpoint/2010/main" val="3584203557"/>
              </p:ext>
            </p:extLst>
          </p:nvPr>
        </p:nvGraphicFramePr>
        <p:xfrm>
          <a:off x="414068" y="2467155"/>
          <a:ext cx="11524890" cy="3553376"/>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m 2">
            <a:extLst>
              <a:ext uri="{FF2B5EF4-FFF2-40B4-BE49-F238E27FC236}">
                <a16:creationId xmlns:a16="http://schemas.microsoft.com/office/drawing/2014/main" id="{A4069603-70EA-4987-83D6-A16B1D8036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711" y="421541"/>
            <a:ext cx="841397" cy="841397"/>
          </a:xfrm>
          <a:prstGeom prst="rect">
            <a:avLst/>
          </a:prstGeom>
        </p:spPr>
      </p:pic>
    </p:spTree>
    <p:extLst>
      <p:ext uri="{BB962C8B-B14F-4D97-AF65-F5344CB8AC3E}">
        <p14:creationId xmlns:p14="http://schemas.microsoft.com/office/powerpoint/2010/main" val="13424350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6"/>
            <a:ext cx="7223154" cy="943370"/>
          </a:xfrm>
        </p:spPr>
        <p:txBody>
          <a:bodyPr/>
          <a:lstStyle/>
          <a:p>
            <a:pPr fontAlgn="base"/>
            <a:r>
              <a:rPr lang="pt-BR" sz="1400" b="1" dirty="0">
                <a:solidFill>
                  <a:schemeClr val="tx1">
                    <a:lumMod val="50000"/>
                    <a:lumOff val="50000"/>
                  </a:schemeClr>
                </a:solidFill>
              </a:rPr>
              <a:t>GASTO MÉDIO DIÁRIO DURANTE A VIAGEM DO ESTREVISTADO</a:t>
            </a:r>
          </a:p>
          <a:p>
            <a:pPr fontAlgn="base"/>
            <a:r>
              <a:rPr lang="pt-BR" sz="1400" dirty="0">
                <a:solidFill>
                  <a:schemeClr val="tx1">
                    <a:lumMod val="50000"/>
                    <a:lumOff val="50000"/>
                  </a:schemeClr>
                </a:solidFill>
              </a:rPr>
              <a:t>A média de gastos diário apontada pelos turistas e a faixa de “menos de R$200,00”, com respostas de 54,2% dos entrevistados.</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45AE0A00-9D28-4261-8260-B3100881D463}"/>
              </a:ext>
            </a:extLst>
          </p:cNvPr>
          <p:cNvGraphicFramePr>
            <a:graphicFrameLocks/>
          </p:cNvGraphicFramePr>
          <p:nvPr>
            <p:extLst>
              <p:ext uri="{D42A27DB-BD31-4B8C-83A1-F6EECF244321}">
                <p14:modId xmlns:p14="http://schemas.microsoft.com/office/powerpoint/2010/main" val="1192425825"/>
              </p:ext>
            </p:extLst>
          </p:nvPr>
        </p:nvGraphicFramePr>
        <p:xfrm>
          <a:off x="414068" y="2467155"/>
          <a:ext cx="11524890" cy="3553376"/>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id="{A1434EE2-75EE-4633-9395-2EC10BC5D478}"/>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45212" y="535237"/>
            <a:ext cx="712747" cy="712747"/>
          </a:xfrm>
          <a:prstGeom prst="rect">
            <a:avLst/>
          </a:prstGeom>
        </p:spPr>
      </p:pic>
    </p:spTree>
    <p:extLst>
      <p:ext uri="{BB962C8B-B14F-4D97-AF65-F5344CB8AC3E}">
        <p14:creationId xmlns:p14="http://schemas.microsoft.com/office/powerpoint/2010/main" val="310995049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0" y="0"/>
            <a:ext cx="12192000" cy="6858000"/>
          </a:xfrm>
          <a:prstGeom prst="rect">
            <a:avLst/>
          </a:prstGeom>
          <a:gradFill flip="none" rotWithShape="1">
            <a:gsLst>
              <a:gs pos="0">
                <a:schemeClr val="accent1">
                  <a:alpha val="0"/>
                </a:schemeClr>
              </a:gs>
              <a:gs pos="91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Espaço Reservado para Imagem 3">
            <a:extLst>
              <a:ext uri="{FF2B5EF4-FFF2-40B4-BE49-F238E27FC236}">
                <a16:creationId xmlns:a16="http://schemas.microsoft.com/office/drawing/2014/main" id="{DC3EF96A-0FF9-4BAB-88DB-D6BA5D30A7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1224950" y="-653783"/>
            <a:ext cx="14659632" cy="9772133"/>
          </a:xfrm>
        </p:spPr>
      </p:pic>
      <p:sp>
        <p:nvSpPr>
          <p:cNvPr id="13" name="TextBox 12"/>
          <p:cNvSpPr txBox="1"/>
          <p:nvPr/>
        </p:nvSpPr>
        <p:spPr>
          <a:xfrm>
            <a:off x="584533" y="4926270"/>
            <a:ext cx="9012404" cy="1862048"/>
          </a:xfrm>
          <a:prstGeom prst="rect">
            <a:avLst/>
          </a:prstGeom>
          <a:noFill/>
        </p:spPr>
        <p:txBody>
          <a:bodyPr wrap="none" rtlCol="0">
            <a:spAutoFit/>
          </a:bodyPr>
          <a:lstStyle/>
          <a:p>
            <a:r>
              <a:rPr lang="pt-BR" sz="11500" dirty="0" err="1">
                <a:solidFill>
                  <a:schemeClr val="accent1"/>
                </a:solidFill>
                <a:latin typeface="Bebas Neue" panose="020B0606020202050201" pitchFamily="34" charset="0"/>
              </a:rPr>
              <a:t>infraestrututura</a:t>
            </a:r>
            <a:endParaRPr lang="id-ID" sz="11500" dirty="0">
              <a:solidFill>
                <a:schemeClr val="accent1"/>
              </a:solidFill>
              <a:latin typeface="Bebas Neue" panose="020B0606020202050201" pitchFamily="34" charset="0"/>
            </a:endParaRPr>
          </a:p>
        </p:txBody>
      </p:sp>
      <p:sp>
        <p:nvSpPr>
          <p:cNvPr id="16" name="TextBox 15"/>
          <p:cNvSpPr txBox="1"/>
          <p:nvPr/>
        </p:nvSpPr>
        <p:spPr>
          <a:xfrm>
            <a:off x="584533" y="4232284"/>
            <a:ext cx="3685176" cy="1323439"/>
          </a:xfrm>
          <a:prstGeom prst="rect">
            <a:avLst/>
          </a:prstGeom>
          <a:noFill/>
        </p:spPr>
        <p:txBody>
          <a:bodyPr wrap="none" rtlCol="0">
            <a:spAutoFit/>
          </a:bodyPr>
          <a:lstStyle/>
          <a:p>
            <a:r>
              <a:rPr lang="pt-BR" sz="8000" dirty="0">
                <a:solidFill>
                  <a:schemeClr val="bg1"/>
                </a:solidFill>
                <a:latin typeface="Bebas Neue" panose="020B0606020202050201" pitchFamily="34" charset="0"/>
              </a:rPr>
              <a:t>Serviços e</a:t>
            </a:r>
            <a:endParaRPr lang="id-ID" sz="80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val="356147884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1636176" y="2156669"/>
            <a:ext cx="3453409" cy="3254543"/>
          </a:xfrm>
        </p:spPr>
        <p:txBody>
          <a:bodyPr/>
          <a:lstStyle/>
          <a:p>
            <a:r>
              <a:rPr lang="pt-BR" sz="1400" dirty="0">
                <a:solidFill>
                  <a:schemeClr val="tx1">
                    <a:lumMod val="50000"/>
                    <a:lumOff val="50000"/>
                  </a:schemeClr>
                </a:solidFill>
              </a:rPr>
              <a:t>Nos itens anteriores identificamos o perfil dos turistas e de sua viagem. A partir de agora, daremos foco na avaliação destes quanto aos itens relacionados a infraestrutura turística, serviços, hospedagem, práticas de preços, segurança (e outros) disponibilizados aos turistas de Caraguatatuba.</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 name="Imagem 2" descr="Uma imagem contendo ao ar livre, estrada, céu, carro&#10;&#10;Descrição gerada com muito alta confiança">
            <a:extLst>
              <a:ext uri="{FF2B5EF4-FFF2-40B4-BE49-F238E27FC236}">
                <a16:creationId xmlns:a16="http://schemas.microsoft.com/office/drawing/2014/main" id="{E6028861-0F78-4647-AFA8-37E6D1A37D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0" y="1995630"/>
            <a:ext cx="5123874" cy="34155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7348477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1906439" y="1614541"/>
            <a:ext cx="8876580" cy="943370"/>
          </a:xfrm>
        </p:spPr>
        <p:txBody>
          <a:bodyPr/>
          <a:lstStyle/>
          <a:p>
            <a:r>
              <a:rPr lang="pt-BR" sz="1400" b="1" dirty="0">
                <a:solidFill>
                  <a:schemeClr val="tx1">
                    <a:lumMod val="50000"/>
                    <a:lumOff val="50000"/>
                  </a:schemeClr>
                </a:solidFill>
              </a:rPr>
              <a:t>LIMPEZA DAS PRAIAS E QUALIDADE DAS VIAS DE ACESSO </a:t>
            </a:r>
            <a:endParaRPr lang="pt-BR" sz="1400" dirty="0">
              <a:solidFill>
                <a:schemeClr val="tx1">
                  <a:lumMod val="50000"/>
                  <a:lumOff val="50000"/>
                </a:schemeClr>
              </a:solidFill>
            </a:endParaRPr>
          </a:p>
          <a:p>
            <a:r>
              <a:rPr lang="pt-BR" sz="1400" dirty="0">
                <a:solidFill>
                  <a:schemeClr val="tx1">
                    <a:lumMod val="50000"/>
                    <a:lumOff val="50000"/>
                  </a:schemeClr>
                </a:solidFill>
              </a:rPr>
              <a:t> De acordo com os entrevistados, 55,2% considera como “bom” o nível de limpeza das praias, seguido do grupo com 23,3% que considera o nível “ruim”. Nota-se ainda que 72,7% estão satisfeitos com as vias de acesso às praias. </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id="{1FB30444-C698-4F1D-A665-1C44561CBFD7}"/>
              </a:ext>
            </a:extLst>
          </p:cNvPr>
          <p:cNvGraphicFramePr>
            <a:graphicFrameLocks/>
          </p:cNvGraphicFramePr>
          <p:nvPr>
            <p:extLst>
              <p:ext uri="{D42A27DB-BD31-4B8C-83A1-F6EECF244321}">
                <p14:modId xmlns:p14="http://schemas.microsoft.com/office/powerpoint/2010/main" val="1043679477"/>
              </p:ext>
            </p:extLst>
          </p:nvPr>
        </p:nvGraphicFramePr>
        <p:xfrm>
          <a:off x="414068" y="3104426"/>
          <a:ext cx="5710687" cy="2734956"/>
        </p:xfrm>
        <a:graphic>
          <a:graphicData uri="http://schemas.openxmlformats.org/drawingml/2006/chart">
            <c:chart xmlns:c="http://schemas.openxmlformats.org/drawingml/2006/chart" xmlns:r="http://schemas.openxmlformats.org/officeDocument/2006/relationships" r:id="rId2"/>
          </a:graphicData>
        </a:graphic>
      </p:graphicFrame>
      <p:pic>
        <p:nvPicPr>
          <p:cNvPr id="13" name="Imagem 12" descr="Uma imagem contendo objeto&#10;&#10;Descrição gerada com alta confiança">
            <a:extLst>
              <a:ext uri="{FF2B5EF4-FFF2-40B4-BE49-F238E27FC236}">
                <a16:creationId xmlns:a16="http://schemas.microsoft.com/office/drawing/2014/main" id="{AC1021BA-BF94-465D-938D-1BBEE976BEC7}"/>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51349" y="502204"/>
            <a:ext cx="734769" cy="734769"/>
          </a:xfrm>
          <a:prstGeom prst="rect">
            <a:avLst/>
          </a:prstGeom>
        </p:spPr>
      </p:pic>
      <p:graphicFrame>
        <p:nvGraphicFramePr>
          <p:cNvPr id="12" name="Gráfico 11">
            <a:extLst>
              <a:ext uri="{FF2B5EF4-FFF2-40B4-BE49-F238E27FC236}">
                <a16:creationId xmlns:a16="http://schemas.microsoft.com/office/drawing/2014/main" id="{4EFF734D-9708-4E23-9273-3C08CC9CEFCA}"/>
              </a:ext>
            </a:extLst>
          </p:cNvPr>
          <p:cNvGraphicFramePr>
            <a:graphicFrameLocks/>
          </p:cNvGraphicFramePr>
          <p:nvPr>
            <p:extLst>
              <p:ext uri="{D42A27DB-BD31-4B8C-83A1-F6EECF244321}">
                <p14:modId xmlns:p14="http://schemas.microsoft.com/office/powerpoint/2010/main" val="4277719345"/>
              </p:ext>
            </p:extLst>
          </p:nvPr>
        </p:nvGraphicFramePr>
        <p:xfrm>
          <a:off x="6021236" y="3104426"/>
          <a:ext cx="5598543" cy="2734956"/>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Placeholder 7">
            <a:extLst>
              <a:ext uri="{FF2B5EF4-FFF2-40B4-BE49-F238E27FC236}">
                <a16:creationId xmlns:a16="http://schemas.microsoft.com/office/drawing/2014/main" id="{AF8DB588-FEB2-4D61-8525-FF430F523B57}"/>
              </a:ext>
            </a:extLst>
          </p:cNvPr>
          <p:cNvSpPr txBox="1">
            <a:spLocks/>
          </p:cNvSpPr>
          <p:nvPr/>
        </p:nvSpPr>
        <p:spPr>
          <a:xfrm>
            <a:off x="6288657" y="2838094"/>
            <a:ext cx="5115464" cy="17647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pt-BR" b="1" dirty="0"/>
              <a:t>QUALIDADE DAS VIAS DE ACESSO ÀS PRAIAS</a:t>
            </a:r>
            <a:endParaRPr lang="pt-BR" dirty="0"/>
          </a:p>
        </p:txBody>
      </p:sp>
      <p:sp>
        <p:nvSpPr>
          <p:cNvPr id="15" name="Text Placeholder 7">
            <a:extLst>
              <a:ext uri="{FF2B5EF4-FFF2-40B4-BE49-F238E27FC236}">
                <a16:creationId xmlns:a16="http://schemas.microsoft.com/office/drawing/2014/main" id="{AF54B386-D7D3-4AA4-87F6-6129E4D0411F}"/>
              </a:ext>
            </a:extLst>
          </p:cNvPr>
          <p:cNvSpPr txBox="1">
            <a:spLocks/>
          </p:cNvSpPr>
          <p:nvPr/>
        </p:nvSpPr>
        <p:spPr>
          <a:xfrm>
            <a:off x="517586" y="2855347"/>
            <a:ext cx="5287992" cy="181156"/>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pt-BR" b="1" dirty="0"/>
              <a:t>LIMPEZA</a:t>
            </a:r>
            <a:endParaRPr lang="pt-BR" dirty="0"/>
          </a:p>
        </p:txBody>
      </p:sp>
    </p:spTree>
    <p:extLst>
      <p:ext uri="{BB962C8B-B14F-4D97-AF65-F5344CB8AC3E}">
        <p14:creationId xmlns:p14="http://schemas.microsoft.com/office/powerpoint/2010/main" val="389707811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1630392" y="1523786"/>
            <a:ext cx="9092242" cy="943370"/>
          </a:xfrm>
        </p:spPr>
        <p:txBody>
          <a:bodyPr/>
          <a:lstStyle/>
          <a:p>
            <a:pPr algn="ctr" fontAlgn="base"/>
            <a:r>
              <a:rPr lang="pt-BR" sz="1400" b="1" dirty="0">
                <a:solidFill>
                  <a:schemeClr val="tx1">
                    <a:lumMod val="50000"/>
                    <a:lumOff val="50000"/>
                  </a:schemeClr>
                </a:solidFill>
              </a:rPr>
              <a:t>ESTACIONAMENTO</a:t>
            </a:r>
          </a:p>
          <a:p>
            <a:pPr algn="ctr" fontAlgn="base"/>
            <a:r>
              <a:rPr lang="pt-BR" sz="1400" dirty="0">
                <a:solidFill>
                  <a:schemeClr val="tx1">
                    <a:lumMod val="50000"/>
                    <a:lumOff val="50000"/>
                  </a:schemeClr>
                </a:solidFill>
              </a:rPr>
              <a:t>A avaliação dos entrevistados quanto à oferta de estacionamento </a:t>
            </a:r>
            <a:br>
              <a:rPr lang="pt-BR" sz="1400" dirty="0">
                <a:solidFill>
                  <a:schemeClr val="tx1">
                    <a:lumMod val="50000"/>
                    <a:lumOff val="50000"/>
                  </a:schemeClr>
                </a:solidFill>
              </a:rPr>
            </a:br>
            <a:r>
              <a:rPr lang="pt-BR" sz="1400" dirty="0">
                <a:solidFill>
                  <a:schemeClr val="tx1">
                    <a:lumMod val="50000"/>
                    <a:lumOff val="50000"/>
                  </a:schemeClr>
                </a:solidFill>
              </a:rPr>
              <a:t>tem a maioria de 50,2% das respostas com nível “bom”.</a:t>
            </a:r>
          </a:p>
          <a:p>
            <a:pPr algn="ctr" fontAlgn="base"/>
            <a:endParaRPr lang="pt-BR" dirty="0"/>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id="{6A0F7354-61EB-42B5-A42D-E86A8A9F540B}"/>
              </a:ext>
            </a:extLst>
          </p:cNvPr>
          <p:cNvGraphicFramePr>
            <a:graphicFrameLocks/>
          </p:cNvGraphicFramePr>
          <p:nvPr>
            <p:extLst>
              <p:ext uri="{D42A27DB-BD31-4B8C-83A1-F6EECF244321}">
                <p14:modId xmlns:p14="http://schemas.microsoft.com/office/powerpoint/2010/main" val="2755533431"/>
              </p:ext>
            </p:extLst>
          </p:nvPr>
        </p:nvGraphicFramePr>
        <p:xfrm>
          <a:off x="414068" y="2020626"/>
          <a:ext cx="11524890" cy="3999905"/>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m 11" descr="Uma imagem contendo coisa&#10;&#10;Descrição gerada com alta confiança">
            <a:extLst>
              <a:ext uri="{FF2B5EF4-FFF2-40B4-BE49-F238E27FC236}">
                <a16:creationId xmlns:a16="http://schemas.microsoft.com/office/drawing/2014/main" id="{B46655A3-B2A2-4035-9459-5B0E139DD87B}"/>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23543" y="512673"/>
            <a:ext cx="706967" cy="706967"/>
          </a:xfrm>
          <a:prstGeom prst="rect">
            <a:avLst/>
          </a:prstGeom>
        </p:spPr>
      </p:pic>
    </p:spTree>
    <p:extLst>
      <p:ext uri="{BB962C8B-B14F-4D97-AF65-F5344CB8AC3E}">
        <p14:creationId xmlns:p14="http://schemas.microsoft.com/office/powerpoint/2010/main" val="114333710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1630392" y="1523786"/>
            <a:ext cx="9092242" cy="943370"/>
          </a:xfrm>
        </p:spPr>
        <p:txBody>
          <a:bodyPr/>
          <a:lstStyle/>
          <a:p>
            <a:pPr algn="ctr" fontAlgn="base"/>
            <a:r>
              <a:rPr lang="pt-BR" sz="1400" b="1" dirty="0">
                <a:solidFill>
                  <a:schemeClr val="tx1">
                    <a:lumMod val="50000"/>
                    <a:lumOff val="50000"/>
                  </a:schemeClr>
                </a:solidFill>
              </a:rPr>
              <a:t>TRANSPORTE PÚBLICO</a:t>
            </a:r>
          </a:p>
          <a:p>
            <a:pPr algn="ctr"/>
            <a:r>
              <a:rPr lang="pt-BR" sz="1400" dirty="0">
                <a:solidFill>
                  <a:schemeClr val="tx1">
                    <a:lumMod val="50000"/>
                    <a:lumOff val="50000"/>
                  </a:schemeClr>
                </a:solidFill>
              </a:rPr>
              <a:t>Sobre a oferta de transporte público a maioria não respondeu, </a:t>
            </a:r>
            <a:br>
              <a:rPr lang="pt-BR" sz="1400" dirty="0">
                <a:solidFill>
                  <a:schemeClr val="tx1">
                    <a:lumMod val="50000"/>
                    <a:lumOff val="50000"/>
                  </a:schemeClr>
                </a:solidFill>
              </a:rPr>
            </a:br>
            <a:r>
              <a:rPr lang="pt-BR" sz="1400" dirty="0">
                <a:solidFill>
                  <a:schemeClr val="tx1">
                    <a:lumMod val="50000"/>
                    <a:lumOff val="50000"/>
                  </a:schemeClr>
                </a:solidFill>
              </a:rPr>
              <a:t>pois não fazem regular uso do serviço.</a:t>
            </a:r>
          </a:p>
          <a:p>
            <a:pPr algn="ctr" fontAlgn="base"/>
            <a:endParaRPr lang="pt-BR" dirty="0"/>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id="{6A0F7354-61EB-42B5-A42D-E86A8A9F540B}"/>
              </a:ext>
            </a:extLst>
          </p:cNvPr>
          <p:cNvGraphicFramePr>
            <a:graphicFrameLocks/>
          </p:cNvGraphicFramePr>
          <p:nvPr>
            <p:extLst>
              <p:ext uri="{D42A27DB-BD31-4B8C-83A1-F6EECF244321}">
                <p14:modId xmlns:p14="http://schemas.microsoft.com/office/powerpoint/2010/main" val="2085524968"/>
              </p:ext>
            </p:extLst>
          </p:nvPr>
        </p:nvGraphicFramePr>
        <p:xfrm>
          <a:off x="414068" y="2596551"/>
          <a:ext cx="11524890" cy="3423980"/>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m 2">
            <a:extLst>
              <a:ext uri="{FF2B5EF4-FFF2-40B4-BE49-F238E27FC236}">
                <a16:creationId xmlns:a16="http://schemas.microsoft.com/office/drawing/2014/main" id="{DBB647D6-3917-4B91-92EB-167C124C7D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5961" y="539068"/>
            <a:ext cx="642751" cy="642751"/>
          </a:xfrm>
          <a:prstGeom prst="rect">
            <a:avLst/>
          </a:prstGeom>
        </p:spPr>
      </p:pic>
    </p:spTree>
    <p:extLst>
      <p:ext uri="{BB962C8B-B14F-4D97-AF65-F5344CB8AC3E}">
        <p14:creationId xmlns:p14="http://schemas.microsoft.com/office/powerpoint/2010/main" val="30194482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1630392" y="1523786"/>
            <a:ext cx="9092242" cy="943370"/>
          </a:xfrm>
        </p:spPr>
        <p:txBody>
          <a:bodyPr/>
          <a:lstStyle/>
          <a:p>
            <a:pPr algn="ctr" fontAlgn="base"/>
            <a:r>
              <a:rPr lang="pt-BR" sz="1400" b="1" dirty="0">
                <a:solidFill>
                  <a:schemeClr val="tx1">
                    <a:lumMod val="50000"/>
                    <a:lumOff val="50000"/>
                  </a:schemeClr>
                </a:solidFill>
              </a:rPr>
              <a:t>OFERTA E QUALIDADE DOS BANHEIROS PÚBLICOS </a:t>
            </a:r>
          </a:p>
          <a:p>
            <a:pPr fontAlgn="base"/>
            <a:r>
              <a:rPr lang="pt-BR" sz="1400" dirty="0">
                <a:solidFill>
                  <a:schemeClr val="tx1">
                    <a:lumMod val="50000"/>
                    <a:lumOff val="50000"/>
                  </a:schemeClr>
                </a:solidFill>
              </a:rPr>
              <a:t>No que se refere à oferta e qualidade dos banheiros públicos e/ou fraldários a maioria dos entrevistados não souberam responder (31,0%), seguidos do grupo que avaliou os serviços com o nível “péssimo” (25,0%).</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id="{6A0F7354-61EB-42B5-A42D-E86A8A9F540B}"/>
              </a:ext>
            </a:extLst>
          </p:cNvPr>
          <p:cNvGraphicFramePr>
            <a:graphicFrameLocks/>
          </p:cNvGraphicFramePr>
          <p:nvPr>
            <p:extLst>
              <p:ext uri="{D42A27DB-BD31-4B8C-83A1-F6EECF244321}">
                <p14:modId xmlns:p14="http://schemas.microsoft.com/office/powerpoint/2010/main" val="137037719"/>
              </p:ext>
            </p:extLst>
          </p:nvPr>
        </p:nvGraphicFramePr>
        <p:xfrm>
          <a:off x="103517" y="2941607"/>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a:extLst>
              <a:ext uri="{FF2B5EF4-FFF2-40B4-BE49-F238E27FC236}">
                <a16:creationId xmlns:a16="http://schemas.microsoft.com/office/drawing/2014/main" id="{4CDD8CA0-BDD8-40C1-929A-88824FBD3C93}"/>
              </a:ext>
            </a:extLst>
          </p:cNvPr>
          <p:cNvGraphicFramePr>
            <a:graphicFrameLocks/>
          </p:cNvGraphicFramePr>
          <p:nvPr>
            <p:extLst>
              <p:ext uri="{D42A27DB-BD31-4B8C-83A1-F6EECF244321}">
                <p14:modId xmlns:p14="http://schemas.microsoft.com/office/powerpoint/2010/main" val="3489492692"/>
              </p:ext>
            </p:extLst>
          </p:nvPr>
        </p:nvGraphicFramePr>
        <p:xfrm>
          <a:off x="5555411" y="2941606"/>
          <a:ext cx="6159261"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13" name="Imagem 12">
            <a:extLst>
              <a:ext uri="{FF2B5EF4-FFF2-40B4-BE49-F238E27FC236}">
                <a16:creationId xmlns:a16="http://schemas.microsoft.com/office/drawing/2014/main" id="{DFDE9B09-554F-4917-B5FE-18F8F2785685}"/>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28737" y="438057"/>
            <a:ext cx="689976" cy="689976"/>
          </a:xfrm>
          <a:prstGeom prst="rect">
            <a:avLst/>
          </a:prstGeom>
        </p:spPr>
      </p:pic>
    </p:spTree>
    <p:extLst>
      <p:ext uri="{BB962C8B-B14F-4D97-AF65-F5344CB8AC3E}">
        <p14:creationId xmlns:p14="http://schemas.microsoft.com/office/powerpoint/2010/main" val="18370825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descr="Uma imagem contendo ao ar livre, água, céu, natureza&#10;&#10;Descrição gerada com muito alta confiança">
            <a:extLst>
              <a:ext uri="{FF2B5EF4-FFF2-40B4-BE49-F238E27FC236}">
                <a16:creationId xmlns:a16="http://schemas.microsoft.com/office/drawing/2014/main" id="{DC3EF96A-0FF9-4BAB-88DB-D6BA5D30A7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9" name="Rectangle 8"/>
          <p:cNvSpPr/>
          <p:nvPr/>
        </p:nvSpPr>
        <p:spPr>
          <a:xfrm flipH="1">
            <a:off x="0" y="0"/>
            <a:ext cx="12192000" cy="6858000"/>
          </a:xfrm>
          <a:prstGeom prst="rect">
            <a:avLst/>
          </a:prstGeom>
          <a:gradFill flip="none" rotWithShape="1">
            <a:gsLst>
              <a:gs pos="0">
                <a:schemeClr val="accent1">
                  <a:alpha val="0"/>
                </a:schemeClr>
              </a:gs>
              <a:gs pos="91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2"/>
          <p:cNvSpPr txBox="1"/>
          <p:nvPr/>
        </p:nvSpPr>
        <p:spPr>
          <a:xfrm>
            <a:off x="584533" y="4926270"/>
            <a:ext cx="4437433" cy="1862048"/>
          </a:xfrm>
          <a:prstGeom prst="rect">
            <a:avLst/>
          </a:prstGeom>
          <a:noFill/>
        </p:spPr>
        <p:txBody>
          <a:bodyPr wrap="none" rtlCol="0">
            <a:spAutoFit/>
          </a:bodyPr>
          <a:lstStyle/>
          <a:p>
            <a:r>
              <a:rPr lang="pt-BR" sz="11500" dirty="0">
                <a:solidFill>
                  <a:schemeClr val="accent1"/>
                </a:solidFill>
                <a:latin typeface="Bebas Neue" panose="020B0606020202050201" pitchFamily="34" charset="0"/>
              </a:rPr>
              <a:t>pesquisa</a:t>
            </a:r>
            <a:endParaRPr lang="id-ID" sz="11500" dirty="0">
              <a:solidFill>
                <a:schemeClr val="accent1"/>
              </a:solidFill>
              <a:latin typeface="Bebas Neue" panose="020B0606020202050201" pitchFamily="34" charset="0"/>
            </a:endParaRPr>
          </a:p>
        </p:txBody>
      </p:sp>
      <p:sp>
        <p:nvSpPr>
          <p:cNvPr id="16" name="TextBox 15"/>
          <p:cNvSpPr txBox="1"/>
          <p:nvPr/>
        </p:nvSpPr>
        <p:spPr>
          <a:xfrm>
            <a:off x="584533" y="4232284"/>
            <a:ext cx="3532314" cy="1323439"/>
          </a:xfrm>
          <a:prstGeom prst="rect">
            <a:avLst/>
          </a:prstGeom>
          <a:noFill/>
        </p:spPr>
        <p:txBody>
          <a:bodyPr wrap="none" rtlCol="0">
            <a:spAutoFit/>
          </a:bodyPr>
          <a:lstStyle/>
          <a:p>
            <a:r>
              <a:rPr lang="pt-BR" sz="8000" dirty="0">
                <a:solidFill>
                  <a:schemeClr val="bg1"/>
                </a:solidFill>
                <a:latin typeface="Bebas Neue" panose="020B0606020202050201" pitchFamily="34" charset="0"/>
              </a:rPr>
              <a:t>Escopo da</a:t>
            </a:r>
            <a:endParaRPr lang="id-ID" sz="80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val="306292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2475780" y="1399649"/>
            <a:ext cx="6866627" cy="943370"/>
          </a:xfrm>
        </p:spPr>
        <p:txBody>
          <a:bodyPr/>
          <a:lstStyle/>
          <a:p>
            <a:pPr algn="ctr" fontAlgn="base"/>
            <a:r>
              <a:rPr lang="pt-BR" sz="1400" b="1" dirty="0">
                <a:solidFill>
                  <a:schemeClr val="tx1">
                    <a:lumMod val="50000"/>
                    <a:lumOff val="50000"/>
                  </a:schemeClr>
                </a:solidFill>
              </a:rPr>
              <a:t>POPULAÇÃO LOCAL</a:t>
            </a:r>
          </a:p>
          <a:p>
            <a:r>
              <a:rPr lang="pt-BR" sz="1400" dirty="0">
                <a:solidFill>
                  <a:schemeClr val="tx1">
                    <a:lumMod val="50000"/>
                    <a:lumOff val="50000"/>
                  </a:schemeClr>
                </a:solidFill>
              </a:rPr>
              <a:t>A qualidade das hospedagens no município foi avaliada pelos turistas como de “boa” qualidade, com 37,5% dos entrevistados, seguidos de 17,0% que avaliaram como “ótima”. </a:t>
            </a:r>
          </a:p>
          <a:p>
            <a:r>
              <a:rPr lang="pt-BR" sz="1400" dirty="0">
                <a:solidFill>
                  <a:schemeClr val="tx1">
                    <a:lumMod val="50000"/>
                    <a:lumOff val="50000"/>
                  </a:schemeClr>
                </a:solidFill>
              </a:rPr>
              <a:t>Com relação à receptividade dos turistas pela população, os entrevistados consideraram o nível “bom” com 61,5%, seguido da avaliação “regular” com 17,5% das respostas.</a:t>
            </a:r>
          </a:p>
          <a:p>
            <a:pPr algn="ctr" fontAlgn="base"/>
            <a:endParaRPr lang="pt-BR" dirty="0"/>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72321242-F563-475C-BE66-4D6B9A026A12}"/>
              </a:ext>
            </a:extLst>
          </p:cNvPr>
          <p:cNvGraphicFramePr>
            <a:graphicFrameLocks/>
          </p:cNvGraphicFramePr>
          <p:nvPr>
            <p:extLst>
              <p:ext uri="{D42A27DB-BD31-4B8C-83A1-F6EECF244321}">
                <p14:modId xmlns:p14="http://schemas.microsoft.com/office/powerpoint/2010/main" val="270635005"/>
              </p:ext>
            </p:extLst>
          </p:nvPr>
        </p:nvGraphicFramePr>
        <p:xfrm>
          <a:off x="103517" y="2941607"/>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id="{24AFD5FA-87A4-4EF8-8703-7D7C398CFAA3}"/>
              </a:ext>
            </a:extLst>
          </p:cNvPr>
          <p:cNvGraphicFramePr>
            <a:graphicFrameLocks/>
          </p:cNvGraphicFramePr>
          <p:nvPr>
            <p:extLst>
              <p:ext uri="{D42A27DB-BD31-4B8C-83A1-F6EECF244321}">
                <p14:modId xmlns:p14="http://schemas.microsoft.com/office/powerpoint/2010/main" val="724121989"/>
              </p:ext>
            </p:extLst>
          </p:nvPr>
        </p:nvGraphicFramePr>
        <p:xfrm>
          <a:off x="5555411" y="2941606"/>
          <a:ext cx="6159261"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14" name="Imagem 13">
            <a:extLst>
              <a:ext uri="{FF2B5EF4-FFF2-40B4-BE49-F238E27FC236}">
                <a16:creationId xmlns:a16="http://schemas.microsoft.com/office/drawing/2014/main" id="{D6A21714-1081-45DF-9ED2-DCB22EAB6437}"/>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61098" y="520038"/>
            <a:ext cx="665285" cy="665285"/>
          </a:xfrm>
          <a:prstGeom prst="rect">
            <a:avLst/>
          </a:prstGeom>
        </p:spPr>
      </p:pic>
    </p:spTree>
    <p:extLst>
      <p:ext uri="{BB962C8B-B14F-4D97-AF65-F5344CB8AC3E}">
        <p14:creationId xmlns:p14="http://schemas.microsoft.com/office/powerpoint/2010/main" val="198175369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2415396" y="1399649"/>
            <a:ext cx="7522234" cy="943370"/>
          </a:xfrm>
        </p:spPr>
        <p:txBody>
          <a:bodyPr/>
          <a:lstStyle/>
          <a:p>
            <a:pPr algn="ctr" fontAlgn="base"/>
            <a:r>
              <a:rPr lang="pt-BR" sz="1400" b="1" dirty="0">
                <a:solidFill>
                  <a:schemeClr val="tx1">
                    <a:lumMod val="50000"/>
                    <a:lumOff val="50000"/>
                  </a:schemeClr>
                </a:solidFill>
              </a:rPr>
              <a:t>ATENDIMENTO NOS COMÉRCIOS E PREÇOS EM GERAL  </a:t>
            </a:r>
          </a:p>
          <a:p>
            <a:pPr fontAlgn="base"/>
            <a:r>
              <a:rPr lang="pt-BR" sz="1400" dirty="0">
                <a:solidFill>
                  <a:schemeClr val="tx1">
                    <a:lumMod val="50000"/>
                    <a:lumOff val="50000"/>
                  </a:schemeClr>
                </a:solidFill>
              </a:rPr>
              <a:t>Para 64,3% do grupo entrevistado, o atendimento prestado pelo comércio local tem “boa” qualidade, seguido do grupo de 15,7% que considera como “ótimo” o atendimento.</a:t>
            </a:r>
          </a:p>
          <a:p>
            <a:pPr fontAlgn="base"/>
            <a:r>
              <a:rPr lang="pt-BR" sz="1400" dirty="0">
                <a:solidFill>
                  <a:schemeClr val="tx1">
                    <a:lumMod val="50000"/>
                    <a:lumOff val="50000"/>
                  </a:schemeClr>
                </a:solidFill>
              </a:rPr>
              <a:t>Porém, com relação aos preços praticados pelo comércio local, temos o grupo de 42,0% que avalia como “bom”, seguido do grupo de 30,7%  que considera “regular” e 17,3% que avalia como ruim.</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72321242-F563-475C-BE66-4D6B9A026A12}"/>
              </a:ext>
            </a:extLst>
          </p:cNvPr>
          <p:cNvGraphicFramePr>
            <a:graphicFrameLocks/>
          </p:cNvGraphicFramePr>
          <p:nvPr>
            <p:extLst>
              <p:ext uri="{D42A27DB-BD31-4B8C-83A1-F6EECF244321}">
                <p14:modId xmlns:p14="http://schemas.microsoft.com/office/powerpoint/2010/main" val="1750536238"/>
              </p:ext>
            </p:extLst>
          </p:nvPr>
        </p:nvGraphicFramePr>
        <p:xfrm>
          <a:off x="103517" y="2941607"/>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id="{24AFD5FA-87A4-4EF8-8703-7D7C398CFAA3}"/>
              </a:ext>
            </a:extLst>
          </p:cNvPr>
          <p:cNvGraphicFramePr>
            <a:graphicFrameLocks/>
          </p:cNvGraphicFramePr>
          <p:nvPr>
            <p:extLst>
              <p:ext uri="{D42A27DB-BD31-4B8C-83A1-F6EECF244321}">
                <p14:modId xmlns:p14="http://schemas.microsoft.com/office/powerpoint/2010/main" val="1990275031"/>
              </p:ext>
            </p:extLst>
          </p:nvPr>
        </p:nvGraphicFramePr>
        <p:xfrm>
          <a:off x="5555411" y="2941606"/>
          <a:ext cx="6159261"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m 10">
            <a:extLst>
              <a:ext uri="{FF2B5EF4-FFF2-40B4-BE49-F238E27FC236}">
                <a16:creationId xmlns:a16="http://schemas.microsoft.com/office/drawing/2014/main" id="{35388FB5-1E84-4B92-BF13-99FD0381EE10}"/>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45212" y="535237"/>
            <a:ext cx="712747" cy="712747"/>
          </a:xfrm>
          <a:prstGeom prst="rect">
            <a:avLst/>
          </a:prstGeom>
        </p:spPr>
      </p:pic>
    </p:spTree>
    <p:extLst>
      <p:ext uri="{BB962C8B-B14F-4D97-AF65-F5344CB8AC3E}">
        <p14:creationId xmlns:p14="http://schemas.microsoft.com/office/powerpoint/2010/main" val="350981870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2993367" y="1399649"/>
            <a:ext cx="6356800" cy="943370"/>
          </a:xfrm>
        </p:spPr>
        <p:txBody>
          <a:bodyPr/>
          <a:lstStyle/>
          <a:p>
            <a:pPr algn="ctr"/>
            <a:r>
              <a:rPr lang="pt-BR" sz="1400" b="1" dirty="0">
                <a:solidFill>
                  <a:schemeClr val="tx1">
                    <a:lumMod val="50000"/>
                    <a:lumOff val="50000"/>
                  </a:schemeClr>
                </a:solidFill>
              </a:rPr>
              <a:t>ATRATIVOS TURÍSTICOS - EVENTOS E GASTRONOMIA </a:t>
            </a:r>
            <a:endParaRPr lang="pt-BR" sz="1400" dirty="0">
              <a:solidFill>
                <a:schemeClr val="tx1">
                  <a:lumMod val="50000"/>
                  <a:lumOff val="50000"/>
                </a:schemeClr>
              </a:solidFill>
            </a:endParaRPr>
          </a:p>
          <a:p>
            <a:r>
              <a:rPr lang="pt-BR" sz="1400" dirty="0">
                <a:solidFill>
                  <a:schemeClr val="tx1">
                    <a:lumMod val="50000"/>
                    <a:lumOff val="50000"/>
                  </a:schemeClr>
                </a:solidFill>
              </a:rPr>
              <a:t>A oferta de atrativos turísticos e eventos obteve uma “boa” avaliação para 53,0% dos entrevistados. Semelhantemente, a oferta e qualidade da gastronomia local, com “boa” avaliação, atingindo 55,7% das respostas. </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72321242-F563-475C-BE66-4D6B9A026A12}"/>
              </a:ext>
            </a:extLst>
          </p:cNvPr>
          <p:cNvGraphicFramePr>
            <a:graphicFrameLocks/>
          </p:cNvGraphicFramePr>
          <p:nvPr>
            <p:extLst>
              <p:ext uri="{D42A27DB-BD31-4B8C-83A1-F6EECF244321}">
                <p14:modId xmlns:p14="http://schemas.microsoft.com/office/powerpoint/2010/main" val="3747727022"/>
              </p:ext>
            </p:extLst>
          </p:nvPr>
        </p:nvGraphicFramePr>
        <p:xfrm>
          <a:off x="103517" y="2941607"/>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id="{24AFD5FA-87A4-4EF8-8703-7D7C398CFAA3}"/>
              </a:ext>
            </a:extLst>
          </p:cNvPr>
          <p:cNvGraphicFramePr>
            <a:graphicFrameLocks/>
          </p:cNvGraphicFramePr>
          <p:nvPr>
            <p:extLst>
              <p:ext uri="{D42A27DB-BD31-4B8C-83A1-F6EECF244321}">
                <p14:modId xmlns:p14="http://schemas.microsoft.com/office/powerpoint/2010/main" val="2020791939"/>
              </p:ext>
            </p:extLst>
          </p:nvPr>
        </p:nvGraphicFramePr>
        <p:xfrm>
          <a:off x="5555411" y="2941606"/>
          <a:ext cx="6159261"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agem 2">
            <a:extLst>
              <a:ext uri="{FF2B5EF4-FFF2-40B4-BE49-F238E27FC236}">
                <a16:creationId xmlns:a16="http://schemas.microsoft.com/office/drawing/2014/main" id="{89266308-77BE-4CAB-907E-1C5A237C3A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950" y="504365"/>
            <a:ext cx="718158" cy="718158"/>
          </a:xfrm>
          <a:prstGeom prst="rect">
            <a:avLst/>
          </a:prstGeom>
        </p:spPr>
      </p:pic>
    </p:spTree>
    <p:extLst>
      <p:ext uri="{BB962C8B-B14F-4D97-AF65-F5344CB8AC3E}">
        <p14:creationId xmlns:p14="http://schemas.microsoft.com/office/powerpoint/2010/main" val="21706519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3217654" y="1399649"/>
            <a:ext cx="5908226" cy="943370"/>
          </a:xfrm>
        </p:spPr>
        <p:txBody>
          <a:bodyPr/>
          <a:lstStyle/>
          <a:p>
            <a:pPr algn="ctr"/>
            <a:r>
              <a:rPr lang="pt-BR" sz="1400" b="1" dirty="0">
                <a:solidFill>
                  <a:schemeClr val="tx1">
                    <a:lumMod val="50000"/>
                    <a:lumOff val="50000"/>
                  </a:schemeClr>
                </a:solidFill>
              </a:rPr>
              <a:t>SINAL TELEFÔNICO E INTERNET, E SEGURANÇA PÚBLICA</a:t>
            </a:r>
          </a:p>
          <a:p>
            <a:r>
              <a:rPr lang="pt-BR" sz="1400" dirty="0">
                <a:solidFill>
                  <a:schemeClr val="tx1">
                    <a:lumMod val="50000"/>
                    <a:lumOff val="50000"/>
                  </a:schemeClr>
                </a:solidFill>
              </a:rPr>
              <a:t>Ao serem questionados sobre o item de sinal telefônico e internet móvel os entrevistados avaliaram com o nível “bom”, com 44,5% das respostas.</a:t>
            </a:r>
          </a:p>
          <a:p>
            <a:r>
              <a:rPr lang="pt-BR" sz="1400" dirty="0">
                <a:solidFill>
                  <a:schemeClr val="tx1">
                    <a:lumMod val="50000"/>
                    <a:lumOff val="50000"/>
                  </a:schemeClr>
                </a:solidFill>
              </a:rPr>
              <a:t>No que tange ao delicado item de segurança pública, Caraguatatuba obteve uma boa avaliação para 47,2% dos entrevistados.</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72321242-F563-475C-BE66-4D6B9A026A12}"/>
              </a:ext>
            </a:extLst>
          </p:cNvPr>
          <p:cNvGraphicFramePr>
            <a:graphicFrameLocks/>
          </p:cNvGraphicFramePr>
          <p:nvPr>
            <p:extLst>
              <p:ext uri="{D42A27DB-BD31-4B8C-83A1-F6EECF244321}">
                <p14:modId xmlns:p14="http://schemas.microsoft.com/office/powerpoint/2010/main" val="3312736611"/>
              </p:ext>
            </p:extLst>
          </p:nvPr>
        </p:nvGraphicFramePr>
        <p:xfrm>
          <a:off x="103517" y="2941607"/>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id="{24AFD5FA-87A4-4EF8-8703-7D7C398CFAA3}"/>
              </a:ext>
            </a:extLst>
          </p:cNvPr>
          <p:cNvGraphicFramePr>
            <a:graphicFrameLocks/>
          </p:cNvGraphicFramePr>
          <p:nvPr>
            <p:extLst>
              <p:ext uri="{D42A27DB-BD31-4B8C-83A1-F6EECF244321}">
                <p14:modId xmlns:p14="http://schemas.microsoft.com/office/powerpoint/2010/main" val="1107238149"/>
              </p:ext>
            </p:extLst>
          </p:nvPr>
        </p:nvGraphicFramePr>
        <p:xfrm>
          <a:off x="5555411" y="2941606"/>
          <a:ext cx="6159261"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agem 2" descr="Uma imagem contendo clip-art&#10;&#10;Descrição gerada com alta confiança">
            <a:extLst>
              <a:ext uri="{FF2B5EF4-FFF2-40B4-BE49-F238E27FC236}">
                <a16:creationId xmlns:a16="http://schemas.microsoft.com/office/drawing/2014/main" id="{035BAA76-6C82-4FCA-81A1-CE90F8ABBB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608" y="450432"/>
            <a:ext cx="830453" cy="830453"/>
          </a:xfrm>
          <a:prstGeom prst="rect">
            <a:avLst/>
          </a:prstGeom>
        </p:spPr>
      </p:pic>
    </p:spTree>
    <p:extLst>
      <p:ext uri="{BB962C8B-B14F-4D97-AF65-F5344CB8AC3E}">
        <p14:creationId xmlns:p14="http://schemas.microsoft.com/office/powerpoint/2010/main" val="152135563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2009087" y="1399649"/>
            <a:ext cx="9274263" cy="943370"/>
          </a:xfrm>
        </p:spPr>
        <p:txBody>
          <a:bodyPr/>
          <a:lstStyle/>
          <a:p>
            <a:r>
              <a:rPr lang="pt-BR" sz="1400" b="1" dirty="0">
                <a:solidFill>
                  <a:schemeClr val="tx1">
                    <a:lumMod val="50000"/>
                    <a:lumOff val="50000"/>
                  </a:schemeClr>
                </a:solidFill>
              </a:rPr>
              <a:t>INTENÇÃO DE RETORNO E INDICAÇÃO AOS AMIGOS</a:t>
            </a:r>
            <a:endParaRPr lang="pt-BR" sz="1400" dirty="0">
              <a:solidFill>
                <a:schemeClr val="tx1">
                  <a:lumMod val="50000"/>
                  <a:lumOff val="50000"/>
                </a:schemeClr>
              </a:solidFill>
            </a:endParaRPr>
          </a:p>
          <a:p>
            <a:r>
              <a:rPr lang="pt-BR" sz="1400" dirty="0">
                <a:solidFill>
                  <a:schemeClr val="tx1">
                    <a:lumMod val="50000"/>
                    <a:lumOff val="50000"/>
                  </a:schemeClr>
                </a:solidFill>
              </a:rPr>
              <a:t>Após a avaliação dos turistas com relação aos serviços ofertados, foi questionado aos entrevistados sobre a intenção de retorno à Cidade, e 99,2% informaram que pretendem sim, novas viagens à Caraguatatuba.</a:t>
            </a:r>
          </a:p>
          <a:p>
            <a:r>
              <a:rPr lang="pt-BR" sz="1400" dirty="0">
                <a:solidFill>
                  <a:schemeClr val="tx1">
                    <a:lumMod val="50000"/>
                    <a:lumOff val="50000"/>
                  </a:schemeClr>
                </a:solidFill>
              </a:rPr>
              <a:t>Outro importante indicador é que 99,3% dos entrevistados indicariam a cidade para amigos e parentes. </a:t>
            </a:r>
          </a:p>
          <a:p>
            <a:r>
              <a:rPr lang="pt-BR" sz="1400" dirty="0">
                <a:solidFill>
                  <a:schemeClr val="tx1">
                    <a:lumMod val="50000"/>
                    <a:lumOff val="50000"/>
                  </a:schemeClr>
                </a:solidFill>
              </a:rPr>
              <a:t>Os motivos principais de intenção de retorno e/ou indicação são: Praias (43,9%), Tranquilidade (13,4%) e Fácil Acesso (8,2%).</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id="{72321242-F563-475C-BE66-4D6B9A026A12}"/>
              </a:ext>
            </a:extLst>
          </p:cNvPr>
          <p:cNvGraphicFramePr>
            <a:graphicFrameLocks/>
          </p:cNvGraphicFramePr>
          <p:nvPr>
            <p:extLst>
              <p:ext uri="{D42A27DB-BD31-4B8C-83A1-F6EECF244321}">
                <p14:modId xmlns:p14="http://schemas.microsoft.com/office/powerpoint/2010/main" val="4042450223"/>
              </p:ext>
            </p:extLst>
          </p:nvPr>
        </p:nvGraphicFramePr>
        <p:xfrm>
          <a:off x="396815" y="3297458"/>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id="{79F3DCBC-5F37-4480-9FB0-0D45607F7C6A}"/>
              </a:ext>
            </a:extLst>
          </p:cNvPr>
          <p:cNvGraphicFramePr>
            <a:graphicFrameLocks/>
          </p:cNvGraphicFramePr>
          <p:nvPr>
            <p:extLst>
              <p:ext uri="{D42A27DB-BD31-4B8C-83A1-F6EECF244321}">
                <p14:modId xmlns:p14="http://schemas.microsoft.com/office/powerpoint/2010/main" val="2656148802"/>
              </p:ext>
            </p:extLst>
          </p:nvPr>
        </p:nvGraphicFramePr>
        <p:xfrm>
          <a:off x="5608883" y="3297457"/>
          <a:ext cx="5888416"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agem 2">
            <a:extLst>
              <a:ext uri="{FF2B5EF4-FFF2-40B4-BE49-F238E27FC236}">
                <a16:creationId xmlns:a16="http://schemas.microsoft.com/office/drawing/2014/main" id="{4B40DD98-597E-488A-A557-3E645ADC48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834" y="539068"/>
            <a:ext cx="598080" cy="598080"/>
          </a:xfrm>
          <a:prstGeom prst="rect">
            <a:avLst/>
          </a:prstGeom>
        </p:spPr>
      </p:pic>
    </p:spTree>
    <p:extLst>
      <p:ext uri="{BB962C8B-B14F-4D97-AF65-F5344CB8AC3E}">
        <p14:creationId xmlns:p14="http://schemas.microsoft.com/office/powerpoint/2010/main" val="30610778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827270" y="1896485"/>
            <a:ext cx="5090451" cy="943370"/>
          </a:xfrm>
        </p:spPr>
        <p:txBody>
          <a:bodyPr/>
          <a:lstStyle/>
          <a:p>
            <a:r>
              <a:rPr lang="pt-BR" sz="1400" b="1" dirty="0">
                <a:solidFill>
                  <a:schemeClr val="tx1">
                    <a:lumMod val="50000"/>
                    <a:lumOff val="50000"/>
                  </a:schemeClr>
                </a:solidFill>
              </a:rPr>
              <a:t>Aspectos Positivos e Negativos de Caraguatatuba</a:t>
            </a:r>
            <a:endParaRPr lang="pt-BR" sz="1400" dirty="0">
              <a:solidFill>
                <a:schemeClr val="tx1">
                  <a:lumMod val="50000"/>
                  <a:lumOff val="50000"/>
                </a:schemeClr>
              </a:solidFill>
            </a:endParaRPr>
          </a:p>
          <a:p>
            <a:r>
              <a:rPr lang="pt-BR" sz="1400" dirty="0">
                <a:solidFill>
                  <a:schemeClr val="tx1">
                    <a:lumMod val="50000"/>
                    <a:lumOff val="50000"/>
                  </a:schemeClr>
                </a:solidFill>
              </a:rPr>
              <a:t>Foi solicitado aos turistas para indicarem 3 aspectos que consideram pontos positivos para Caraguatatuba, sendo destaque:</a:t>
            </a:r>
          </a:p>
          <a:p>
            <a:pPr marL="285750" lvl="0" indent="-285750">
              <a:buFont typeface="Arial" panose="020B0604020202020204" pitchFamily="34" charset="0"/>
              <a:buChar char="•"/>
            </a:pPr>
            <a:r>
              <a:rPr lang="pt-BR" sz="1400" b="1" dirty="0">
                <a:solidFill>
                  <a:schemeClr val="tx1">
                    <a:lumMod val="50000"/>
                    <a:lumOff val="50000"/>
                  </a:schemeClr>
                </a:solidFill>
              </a:rPr>
              <a:t>74,7% </a:t>
            </a:r>
            <a:r>
              <a:rPr lang="pt-BR" sz="1400" dirty="0">
                <a:solidFill>
                  <a:schemeClr val="tx1">
                    <a:lumMod val="50000"/>
                    <a:lumOff val="50000"/>
                  </a:schemeClr>
                </a:solidFill>
              </a:rPr>
              <a:t>- Praias (beleza, limpeza e acesso)</a:t>
            </a:r>
          </a:p>
          <a:p>
            <a:pPr marL="285750" lvl="0" indent="-285750">
              <a:buFont typeface="Arial" panose="020B0604020202020204" pitchFamily="34" charset="0"/>
              <a:buChar char="•"/>
            </a:pPr>
            <a:r>
              <a:rPr lang="pt-BR" sz="1400" b="1" dirty="0">
                <a:solidFill>
                  <a:schemeClr val="tx1">
                    <a:lumMod val="50000"/>
                    <a:lumOff val="50000"/>
                  </a:schemeClr>
                </a:solidFill>
              </a:rPr>
              <a:t>6,3 % </a:t>
            </a:r>
            <a:r>
              <a:rPr lang="pt-BR" sz="1400" dirty="0">
                <a:solidFill>
                  <a:schemeClr val="tx1">
                    <a:lumMod val="50000"/>
                    <a:lumOff val="50000"/>
                  </a:schemeClr>
                </a:solidFill>
              </a:rPr>
              <a:t>- Fácil Acesso à Cidade</a:t>
            </a:r>
          </a:p>
          <a:p>
            <a:pPr marL="285750" lvl="0" indent="-285750">
              <a:buFont typeface="Arial" panose="020B0604020202020204" pitchFamily="34" charset="0"/>
              <a:buChar char="•"/>
            </a:pPr>
            <a:r>
              <a:rPr lang="pt-BR" sz="1400" b="1" dirty="0">
                <a:solidFill>
                  <a:schemeClr val="tx1">
                    <a:lumMod val="50000"/>
                    <a:lumOff val="50000"/>
                  </a:schemeClr>
                </a:solidFill>
              </a:rPr>
              <a:t>2,5% </a:t>
            </a:r>
            <a:r>
              <a:rPr lang="pt-BR" sz="1400" dirty="0">
                <a:solidFill>
                  <a:schemeClr val="tx1">
                    <a:lumMod val="50000"/>
                    <a:lumOff val="50000"/>
                  </a:schemeClr>
                </a:solidFill>
              </a:rPr>
              <a:t>- Tranquilidade </a:t>
            </a:r>
          </a:p>
          <a:p>
            <a:r>
              <a:rPr lang="pt-BR" sz="1400" dirty="0">
                <a:solidFill>
                  <a:schemeClr val="tx1">
                    <a:lumMod val="50000"/>
                    <a:lumOff val="50000"/>
                  </a:schemeClr>
                </a:solidFill>
              </a:rPr>
              <a:t> </a:t>
            </a:r>
          </a:p>
          <a:p>
            <a:r>
              <a:rPr lang="pt-BR" sz="1400" dirty="0">
                <a:solidFill>
                  <a:schemeClr val="tx1">
                    <a:lumMod val="50000"/>
                    <a:lumOff val="50000"/>
                  </a:schemeClr>
                </a:solidFill>
              </a:rPr>
              <a:t>Em seguida, perguntou-se sobre 3 aspectos que consideram desafios a serem melhorados em Caraguatatuba:</a:t>
            </a:r>
          </a:p>
          <a:p>
            <a:pPr marL="285750" lvl="0" indent="-285750">
              <a:buFont typeface="Arial" panose="020B0604020202020204" pitchFamily="34" charset="0"/>
              <a:buChar char="•"/>
            </a:pPr>
            <a:r>
              <a:rPr lang="pt-BR" sz="1400" b="1" dirty="0">
                <a:solidFill>
                  <a:schemeClr val="tx1">
                    <a:lumMod val="50000"/>
                    <a:lumOff val="50000"/>
                  </a:schemeClr>
                </a:solidFill>
              </a:rPr>
              <a:t>54,3% </a:t>
            </a:r>
            <a:r>
              <a:rPr lang="pt-BR" sz="1400" dirty="0">
                <a:solidFill>
                  <a:schemeClr val="tx1">
                    <a:lumMod val="50000"/>
                    <a:lumOff val="50000"/>
                  </a:schemeClr>
                </a:solidFill>
              </a:rPr>
              <a:t>- Não indicaram aspectos para melhorias</a:t>
            </a:r>
          </a:p>
          <a:p>
            <a:pPr marL="285750" lvl="0" indent="-285750">
              <a:buFont typeface="Arial" panose="020B0604020202020204" pitchFamily="34" charset="0"/>
              <a:buChar char="•"/>
            </a:pPr>
            <a:r>
              <a:rPr lang="pt-BR" sz="1400" b="1" dirty="0">
                <a:solidFill>
                  <a:schemeClr val="tx1">
                    <a:lumMod val="50000"/>
                    <a:lumOff val="50000"/>
                  </a:schemeClr>
                </a:solidFill>
              </a:rPr>
              <a:t>10,4% </a:t>
            </a:r>
            <a:r>
              <a:rPr lang="pt-BR" sz="1400" dirty="0">
                <a:solidFill>
                  <a:schemeClr val="tx1">
                    <a:lumMod val="50000"/>
                    <a:lumOff val="50000"/>
                  </a:schemeClr>
                </a:solidFill>
              </a:rPr>
              <a:t>- Segurança</a:t>
            </a:r>
          </a:p>
          <a:p>
            <a:pPr marL="285750" lvl="0" indent="-285750">
              <a:buFont typeface="Arial" panose="020B0604020202020204" pitchFamily="34" charset="0"/>
              <a:buChar char="•"/>
            </a:pPr>
            <a:r>
              <a:rPr lang="pt-BR" sz="1400" b="1" dirty="0">
                <a:solidFill>
                  <a:schemeClr val="tx1">
                    <a:lumMod val="50000"/>
                    <a:lumOff val="50000"/>
                  </a:schemeClr>
                </a:solidFill>
              </a:rPr>
              <a:t>11,2% </a:t>
            </a:r>
            <a:r>
              <a:rPr lang="pt-BR" sz="1400" dirty="0">
                <a:solidFill>
                  <a:schemeClr val="tx1">
                    <a:lumMod val="50000"/>
                    <a:lumOff val="50000"/>
                  </a:schemeClr>
                </a:solidFill>
              </a:rPr>
              <a:t>- Limpeza da Cidade e Limpeza das Praias </a:t>
            </a:r>
          </a:p>
          <a:p>
            <a:pPr marL="285750" lvl="0" indent="-285750">
              <a:buFont typeface="Arial" panose="020B0604020202020204" pitchFamily="34" charset="0"/>
              <a:buChar char="•"/>
            </a:pPr>
            <a:r>
              <a:rPr lang="pt-BR" sz="1400" b="1" dirty="0">
                <a:solidFill>
                  <a:schemeClr val="tx1">
                    <a:lumMod val="50000"/>
                    <a:lumOff val="50000"/>
                  </a:schemeClr>
                </a:solidFill>
              </a:rPr>
              <a:t>7,4% </a:t>
            </a:r>
            <a:r>
              <a:rPr lang="pt-BR" sz="1400" dirty="0">
                <a:solidFill>
                  <a:schemeClr val="tx1">
                    <a:lumMod val="50000"/>
                    <a:lumOff val="50000"/>
                  </a:schemeClr>
                </a:solidFill>
              </a:rPr>
              <a:t>- Banheiros Públicos</a:t>
            </a:r>
            <a:endParaRPr lang="pt-BR" dirty="0">
              <a:solidFill>
                <a:schemeClr val="tx1">
                  <a:lumMod val="50000"/>
                  <a:lumOff val="50000"/>
                </a:schemeClr>
              </a:solidFill>
            </a:endParaRP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3" name="Imagem 12">
            <a:extLst>
              <a:ext uri="{FF2B5EF4-FFF2-40B4-BE49-F238E27FC236}">
                <a16:creationId xmlns:a16="http://schemas.microsoft.com/office/drawing/2014/main" id="{87830C0D-32BB-438E-B02A-470A5F1452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0" y="1995630"/>
            <a:ext cx="5123873" cy="34155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m 2" descr="Uma imagem contendo gráficos vetoriais&#10;&#10;Descrição gerada com alta confiança">
            <a:extLst>
              <a:ext uri="{FF2B5EF4-FFF2-40B4-BE49-F238E27FC236}">
                <a16:creationId xmlns:a16="http://schemas.microsoft.com/office/drawing/2014/main" id="{0A884AD8-9815-4953-BA73-817AC850ED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9187" y="476173"/>
            <a:ext cx="804712" cy="804712"/>
          </a:xfrm>
          <a:prstGeom prst="rect">
            <a:avLst/>
          </a:prstGeom>
        </p:spPr>
      </p:pic>
    </p:spTree>
    <p:extLst>
      <p:ext uri="{BB962C8B-B14F-4D97-AF65-F5344CB8AC3E}">
        <p14:creationId xmlns:p14="http://schemas.microsoft.com/office/powerpoint/2010/main" val="310046048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562571" y="231856"/>
            <a:ext cx="7066860" cy="665285"/>
          </a:xfrm>
        </p:spPr>
        <p:txBody>
          <a:bodyPr/>
          <a:lstStyle/>
          <a:p>
            <a:pPr lvl="0" fontAlgn="base"/>
            <a:r>
              <a:rPr lang="pt-BR" dirty="0"/>
              <a:t>Infográfico do principal grupo de turistas de Caraguatatuba</a:t>
            </a:r>
          </a:p>
        </p:txBody>
      </p:sp>
      <p:sp>
        <p:nvSpPr>
          <p:cNvPr id="8" name="Text Placeholder 7"/>
          <p:cNvSpPr>
            <a:spLocks noGrp="1"/>
          </p:cNvSpPr>
          <p:nvPr>
            <p:ph type="body" sz="quarter" idx="33"/>
          </p:nvPr>
        </p:nvSpPr>
        <p:spPr>
          <a:xfrm>
            <a:off x="2009090" y="1599023"/>
            <a:ext cx="8385740" cy="258811"/>
          </a:xfrm>
        </p:spPr>
        <p:txBody>
          <a:bodyPr/>
          <a:lstStyle/>
          <a:p>
            <a:r>
              <a:rPr lang="pt-BR" dirty="0"/>
              <a:t>Apresentamos a seguir o perfil resumido que define o principal grupo de turista de Caraguatatuba: </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Text Placeholder 7">
            <a:extLst>
              <a:ext uri="{FF2B5EF4-FFF2-40B4-BE49-F238E27FC236}">
                <a16:creationId xmlns:a16="http://schemas.microsoft.com/office/drawing/2014/main" id="{80FD195C-DBF0-4B38-B1F9-1FDC348ADBA1}"/>
              </a:ext>
            </a:extLst>
          </p:cNvPr>
          <p:cNvSpPr txBox="1">
            <a:spLocks/>
          </p:cNvSpPr>
          <p:nvPr/>
        </p:nvSpPr>
        <p:spPr>
          <a:xfrm>
            <a:off x="2299970" y="4712763"/>
            <a:ext cx="1611293"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53</a:t>
            </a:r>
            <a:r>
              <a:rPr lang="pt-BR" sz="1800" b="1" dirty="0">
                <a:solidFill>
                  <a:schemeClr val="tx1">
                    <a:lumMod val="50000"/>
                    <a:lumOff val="50000"/>
                  </a:schemeClr>
                </a:solidFill>
              </a:rPr>
              <a:t>,9%</a:t>
            </a:r>
            <a:br>
              <a:rPr lang="pt-BR" b="1" dirty="0">
                <a:solidFill>
                  <a:schemeClr val="tx1">
                    <a:lumMod val="50000"/>
                    <a:lumOff val="50000"/>
                  </a:schemeClr>
                </a:solidFill>
              </a:rPr>
            </a:br>
            <a:r>
              <a:rPr lang="pt-BR" dirty="0">
                <a:solidFill>
                  <a:schemeClr val="tx1">
                    <a:lumMod val="50000"/>
                    <a:lumOff val="50000"/>
                  </a:schemeClr>
                </a:solidFill>
              </a:rPr>
              <a:t>CASADAS seguido de 38,7% solteiras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14" name="Text Placeholder 7">
            <a:extLst>
              <a:ext uri="{FF2B5EF4-FFF2-40B4-BE49-F238E27FC236}">
                <a16:creationId xmlns:a16="http://schemas.microsoft.com/office/drawing/2014/main" id="{973C6BFA-2ACF-4D99-9458-397F0FC87A27}"/>
              </a:ext>
            </a:extLst>
          </p:cNvPr>
          <p:cNvSpPr txBox="1">
            <a:spLocks/>
          </p:cNvSpPr>
          <p:nvPr/>
        </p:nvSpPr>
        <p:spPr>
          <a:xfrm>
            <a:off x="1740732" y="2738272"/>
            <a:ext cx="1141671"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2800" b="1" dirty="0">
                <a:solidFill>
                  <a:schemeClr val="tx1">
                    <a:lumMod val="50000"/>
                    <a:lumOff val="50000"/>
                  </a:schemeClr>
                </a:solidFill>
              </a:rPr>
              <a:t>51</a:t>
            </a:r>
            <a:r>
              <a:rPr lang="pt-BR" b="1" dirty="0">
                <a:solidFill>
                  <a:schemeClr val="tx1">
                    <a:lumMod val="50000"/>
                    <a:lumOff val="50000"/>
                  </a:schemeClr>
                </a:solidFill>
              </a:rPr>
              <a:t>,2%</a:t>
            </a:r>
            <a:br>
              <a:rPr lang="pt-BR" b="1" dirty="0">
                <a:solidFill>
                  <a:schemeClr val="tx1">
                    <a:lumMod val="50000"/>
                    <a:lumOff val="50000"/>
                  </a:schemeClr>
                </a:solidFill>
              </a:rPr>
            </a:br>
            <a:r>
              <a:rPr lang="pt-BR" dirty="0">
                <a:solidFill>
                  <a:schemeClr val="tx1">
                    <a:lumMod val="50000"/>
                    <a:lumOff val="50000"/>
                  </a:schemeClr>
                </a:solidFill>
              </a:rPr>
              <a:t>mulheres</a:t>
            </a:r>
          </a:p>
          <a:p>
            <a:pPr algn="ctr"/>
            <a:endParaRPr lang="pt-BR" dirty="0">
              <a:solidFill>
                <a:schemeClr val="tx1">
                  <a:lumMod val="50000"/>
                  <a:lumOff val="50000"/>
                </a:schemeClr>
              </a:solidFill>
            </a:endParaRPr>
          </a:p>
        </p:txBody>
      </p:sp>
      <p:pic>
        <p:nvPicPr>
          <p:cNvPr id="26" name="Imagem 25" descr="Uma imagem contendo objeto&#10;&#10;Descrição gerada com muito alta confiança">
            <a:extLst>
              <a:ext uri="{FF2B5EF4-FFF2-40B4-BE49-F238E27FC236}">
                <a16:creationId xmlns:a16="http://schemas.microsoft.com/office/drawing/2014/main" id="{CCB9ABFA-CA36-4B39-A902-EA78BDBEB2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43547" y="4421510"/>
            <a:ext cx="1525945" cy="1525945"/>
          </a:xfrm>
          <a:prstGeom prst="rect">
            <a:avLst/>
          </a:prstGeom>
        </p:spPr>
      </p:pic>
      <p:pic>
        <p:nvPicPr>
          <p:cNvPr id="28" name="Imagem 27" descr="Uma imagem contendo coisa&#10;&#10;Descrição gerada com alta confiança">
            <a:extLst>
              <a:ext uri="{FF2B5EF4-FFF2-40B4-BE49-F238E27FC236}">
                <a16:creationId xmlns:a16="http://schemas.microsoft.com/office/drawing/2014/main" id="{7F345D95-1512-47F6-BAC7-E962D83374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7598" y="2262501"/>
            <a:ext cx="1525945" cy="1525945"/>
          </a:xfrm>
          <a:prstGeom prst="rect">
            <a:avLst/>
          </a:prstGeom>
        </p:spPr>
      </p:pic>
      <p:pic>
        <p:nvPicPr>
          <p:cNvPr id="30" name="Imagem 29">
            <a:extLst>
              <a:ext uri="{FF2B5EF4-FFF2-40B4-BE49-F238E27FC236}">
                <a16:creationId xmlns:a16="http://schemas.microsoft.com/office/drawing/2014/main" id="{AFA2A464-57D0-49C1-9021-87EA2D322B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1040" y="4579302"/>
            <a:ext cx="1525945" cy="1525945"/>
          </a:xfrm>
          <a:prstGeom prst="rect">
            <a:avLst/>
          </a:prstGeom>
        </p:spPr>
      </p:pic>
      <p:pic>
        <p:nvPicPr>
          <p:cNvPr id="32" name="Imagem 31">
            <a:extLst>
              <a:ext uri="{FF2B5EF4-FFF2-40B4-BE49-F238E27FC236}">
                <a16:creationId xmlns:a16="http://schemas.microsoft.com/office/drawing/2014/main" id="{E29111B1-BC34-4C27-9062-959A90733D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4081" y="2357505"/>
            <a:ext cx="1525945" cy="1525945"/>
          </a:xfrm>
          <a:prstGeom prst="rect">
            <a:avLst/>
          </a:prstGeom>
        </p:spPr>
      </p:pic>
      <p:pic>
        <p:nvPicPr>
          <p:cNvPr id="34" name="Imagem 33">
            <a:extLst>
              <a:ext uri="{FF2B5EF4-FFF2-40B4-BE49-F238E27FC236}">
                <a16:creationId xmlns:a16="http://schemas.microsoft.com/office/drawing/2014/main" id="{F926A29E-52B8-4333-ACC0-0647F8B0E12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3486" y="3120477"/>
            <a:ext cx="1525945" cy="1525945"/>
          </a:xfrm>
          <a:prstGeom prst="rect">
            <a:avLst/>
          </a:prstGeom>
        </p:spPr>
      </p:pic>
      <p:sp>
        <p:nvSpPr>
          <p:cNvPr id="35" name="Text Placeholder 7">
            <a:extLst>
              <a:ext uri="{FF2B5EF4-FFF2-40B4-BE49-F238E27FC236}">
                <a16:creationId xmlns:a16="http://schemas.microsoft.com/office/drawing/2014/main" id="{C16F364B-8126-40FA-AFA1-A0B2A4043F0F}"/>
              </a:ext>
            </a:extLst>
          </p:cNvPr>
          <p:cNvSpPr txBox="1">
            <a:spLocks/>
          </p:cNvSpPr>
          <p:nvPr/>
        </p:nvSpPr>
        <p:spPr>
          <a:xfrm>
            <a:off x="6072030" y="2272922"/>
            <a:ext cx="1961050"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69</a:t>
            </a:r>
            <a:r>
              <a:rPr lang="pt-BR" sz="1800" b="1" dirty="0">
                <a:solidFill>
                  <a:schemeClr val="tx1">
                    <a:lumMod val="50000"/>
                    <a:lumOff val="50000"/>
                  </a:schemeClr>
                </a:solidFill>
              </a:rPr>
              <a:t>,8%</a:t>
            </a:r>
            <a:br>
              <a:rPr lang="pt-BR" b="1" dirty="0">
                <a:solidFill>
                  <a:schemeClr val="tx1">
                    <a:lumMod val="50000"/>
                    <a:lumOff val="50000"/>
                  </a:schemeClr>
                </a:solidFill>
              </a:rPr>
            </a:br>
            <a:r>
              <a:rPr lang="pt-BR" dirty="0">
                <a:solidFill>
                  <a:schemeClr val="tx1">
                    <a:lumMod val="50000"/>
                    <a:lumOff val="50000"/>
                  </a:schemeClr>
                </a:solidFill>
              </a:rPr>
              <a:t>tem CARRO PRÓPRIO seguido de 15,5% que utilizam ônibus intermunicipal</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36" name="Text Placeholder 7">
            <a:extLst>
              <a:ext uri="{FF2B5EF4-FFF2-40B4-BE49-F238E27FC236}">
                <a16:creationId xmlns:a16="http://schemas.microsoft.com/office/drawing/2014/main" id="{DF188425-94DE-4EDA-A946-76E1CB52384E}"/>
              </a:ext>
            </a:extLst>
          </p:cNvPr>
          <p:cNvSpPr txBox="1">
            <a:spLocks/>
          </p:cNvSpPr>
          <p:nvPr/>
        </p:nvSpPr>
        <p:spPr>
          <a:xfrm>
            <a:off x="6096000" y="4396269"/>
            <a:ext cx="1611293"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32</a:t>
            </a:r>
            <a:r>
              <a:rPr lang="pt-BR" sz="1800" b="1" dirty="0">
                <a:solidFill>
                  <a:schemeClr val="tx1">
                    <a:lumMod val="50000"/>
                    <a:lumOff val="50000"/>
                  </a:schemeClr>
                </a:solidFill>
              </a:rPr>
              <a:t>,8%</a:t>
            </a:r>
            <a:br>
              <a:rPr lang="pt-BR" b="1" dirty="0">
                <a:solidFill>
                  <a:schemeClr val="tx1">
                    <a:lumMod val="50000"/>
                    <a:lumOff val="50000"/>
                  </a:schemeClr>
                </a:solidFill>
              </a:rPr>
            </a:br>
            <a:r>
              <a:rPr lang="pt-BR" dirty="0">
                <a:solidFill>
                  <a:schemeClr val="tx1">
                    <a:lumMod val="50000"/>
                    <a:lumOff val="50000"/>
                  </a:schemeClr>
                </a:solidFill>
              </a:rPr>
              <a:t>tem de 20 a 30 anos seguidos de 29,1% entre 30 e 40 anos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37" name="Text Placeholder 7">
            <a:extLst>
              <a:ext uri="{FF2B5EF4-FFF2-40B4-BE49-F238E27FC236}">
                <a16:creationId xmlns:a16="http://schemas.microsoft.com/office/drawing/2014/main" id="{F5CFFDE9-F56D-4F13-99A8-B9C0E0ECB1D3}"/>
              </a:ext>
            </a:extLst>
          </p:cNvPr>
          <p:cNvSpPr txBox="1">
            <a:spLocks/>
          </p:cNvSpPr>
          <p:nvPr/>
        </p:nvSpPr>
        <p:spPr>
          <a:xfrm>
            <a:off x="9629431" y="3163617"/>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29</a:t>
            </a:r>
            <a:r>
              <a:rPr lang="pt-BR" sz="1800" b="1" dirty="0">
                <a:solidFill>
                  <a:schemeClr val="tx1">
                    <a:lumMod val="50000"/>
                    <a:lumOff val="50000"/>
                  </a:schemeClr>
                </a:solidFill>
              </a:rPr>
              <a:t>,6%</a:t>
            </a:r>
            <a:br>
              <a:rPr lang="pt-BR" b="1" dirty="0">
                <a:solidFill>
                  <a:schemeClr val="tx1">
                    <a:lumMod val="50000"/>
                    <a:lumOff val="50000"/>
                  </a:schemeClr>
                </a:solidFill>
              </a:rPr>
            </a:br>
            <a:r>
              <a:rPr lang="pt-BR" dirty="0">
                <a:solidFill>
                  <a:schemeClr val="tx1">
                    <a:lumMod val="50000"/>
                    <a:lumOff val="50000"/>
                  </a:schemeClr>
                </a:solidFill>
              </a:rPr>
              <a:t>tem RENDA FAMILIAR </a:t>
            </a:r>
            <a:br>
              <a:rPr lang="pt-BR" dirty="0">
                <a:solidFill>
                  <a:schemeClr val="tx1">
                    <a:lumMod val="50000"/>
                    <a:lumOff val="50000"/>
                  </a:schemeClr>
                </a:solidFill>
              </a:rPr>
            </a:br>
            <a:r>
              <a:rPr lang="pt-BR" dirty="0">
                <a:solidFill>
                  <a:schemeClr val="tx1">
                    <a:lumMod val="50000"/>
                    <a:lumOff val="50000"/>
                  </a:schemeClr>
                </a:solidFill>
              </a:rPr>
              <a:t>de R$ 1.874 até 3.748 seguido de 29,1% na faixa de R$ 3.748 a 9370</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pic>
        <p:nvPicPr>
          <p:cNvPr id="38" name="Imagem 37">
            <a:extLst>
              <a:ext uri="{FF2B5EF4-FFF2-40B4-BE49-F238E27FC236}">
                <a16:creationId xmlns:a16="http://schemas.microsoft.com/office/drawing/2014/main" id="{35D30929-FA53-4AB0-AEC1-8C680F6A2D4E}"/>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37300" y="403079"/>
            <a:ext cx="914805" cy="914805"/>
          </a:xfrm>
          <a:prstGeom prst="rect">
            <a:avLst/>
          </a:prstGeom>
        </p:spPr>
      </p:pic>
      <p:sp>
        <p:nvSpPr>
          <p:cNvPr id="2" name="Retângulo 1">
            <a:extLst>
              <a:ext uri="{FF2B5EF4-FFF2-40B4-BE49-F238E27FC236}">
                <a16:creationId xmlns:a16="http://schemas.microsoft.com/office/drawing/2014/main" id="{E960811D-2131-4ACF-8D15-AD5F0F379008}"/>
              </a:ext>
            </a:extLst>
          </p:cNvPr>
          <p:cNvSpPr/>
          <p:nvPr/>
        </p:nvSpPr>
        <p:spPr>
          <a:xfrm>
            <a:off x="4721500" y="1890709"/>
            <a:ext cx="2701060" cy="369332"/>
          </a:xfrm>
          <a:prstGeom prst="rect">
            <a:avLst/>
          </a:prstGeom>
        </p:spPr>
        <p:txBody>
          <a:bodyPr wrap="none">
            <a:spAutoFit/>
          </a:bodyPr>
          <a:lstStyle/>
          <a:p>
            <a:r>
              <a:rPr lang="pt-BR" b="1" dirty="0">
                <a:solidFill>
                  <a:schemeClr val="tx1">
                    <a:lumMod val="50000"/>
                    <a:lumOff val="50000"/>
                  </a:schemeClr>
                </a:solidFill>
              </a:rPr>
              <a:t>PERFIL SOCIOECONÔMICO</a:t>
            </a:r>
            <a:endParaRPr lang="pt-BR" dirty="0">
              <a:solidFill>
                <a:schemeClr val="tx1">
                  <a:lumMod val="50000"/>
                  <a:lumOff val="50000"/>
                </a:schemeClr>
              </a:solidFill>
            </a:endParaRPr>
          </a:p>
        </p:txBody>
      </p:sp>
    </p:spTree>
    <p:extLst>
      <p:ext uri="{BB962C8B-B14F-4D97-AF65-F5344CB8AC3E}">
        <p14:creationId xmlns:p14="http://schemas.microsoft.com/office/powerpoint/2010/main" val="71945384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33"/>
          </p:nvPr>
        </p:nvSpPr>
        <p:spPr>
          <a:xfrm>
            <a:off x="2009090" y="1598325"/>
            <a:ext cx="8083816" cy="943370"/>
          </a:xfrm>
        </p:spPr>
        <p:txBody>
          <a:bodyPr/>
          <a:lstStyle/>
          <a:p>
            <a:pPr algn="ctr"/>
            <a:r>
              <a:rPr lang="pt-BR" sz="1400" b="1" dirty="0">
                <a:solidFill>
                  <a:schemeClr val="tx1">
                    <a:lumMod val="50000"/>
                    <a:lumOff val="50000"/>
                  </a:schemeClr>
                </a:solidFill>
              </a:rPr>
              <a:t>PERFIL DE VIAGEM</a:t>
            </a:r>
            <a:endParaRPr lang="pt-BR" sz="1400" dirty="0">
              <a:solidFill>
                <a:schemeClr val="tx1">
                  <a:lumMod val="50000"/>
                  <a:lumOff val="50000"/>
                </a:schemeClr>
              </a:solidFill>
            </a:endParaRPr>
          </a:p>
          <a:p>
            <a:endParaRPr lang="pt-BR" dirty="0"/>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7" name="Text Placeholder 7">
            <a:extLst>
              <a:ext uri="{FF2B5EF4-FFF2-40B4-BE49-F238E27FC236}">
                <a16:creationId xmlns:a16="http://schemas.microsoft.com/office/drawing/2014/main" id="{F5CFFDE9-F56D-4F13-99A8-B9C0E0ECB1D3}"/>
              </a:ext>
            </a:extLst>
          </p:cNvPr>
          <p:cNvSpPr txBox="1">
            <a:spLocks/>
          </p:cNvSpPr>
          <p:nvPr/>
        </p:nvSpPr>
        <p:spPr>
          <a:xfrm>
            <a:off x="1678828" y="3264599"/>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35</a:t>
            </a:r>
            <a:r>
              <a:rPr lang="pt-BR" sz="1800" b="1" dirty="0">
                <a:solidFill>
                  <a:schemeClr val="tx1">
                    <a:lumMod val="50000"/>
                    <a:lumOff val="50000"/>
                  </a:schemeClr>
                </a:solidFill>
              </a:rPr>
              <a:t>,2%</a:t>
            </a:r>
            <a:br>
              <a:rPr lang="pt-BR" b="1" dirty="0">
                <a:solidFill>
                  <a:schemeClr val="tx1">
                    <a:lumMod val="50000"/>
                    <a:lumOff val="50000"/>
                  </a:schemeClr>
                </a:solidFill>
              </a:rPr>
            </a:br>
            <a:r>
              <a:rPr lang="pt-BR" dirty="0">
                <a:solidFill>
                  <a:schemeClr val="tx1">
                    <a:lumMod val="50000"/>
                    <a:lumOff val="50000"/>
                  </a:schemeClr>
                </a:solidFill>
              </a:rPr>
              <a:t>casa de amigos/parentes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18" name="Text Placeholder 7">
            <a:extLst>
              <a:ext uri="{FF2B5EF4-FFF2-40B4-BE49-F238E27FC236}">
                <a16:creationId xmlns:a16="http://schemas.microsoft.com/office/drawing/2014/main" id="{64CFDE9D-1FEF-4704-BF1B-08ED507ED801}"/>
              </a:ext>
            </a:extLst>
          </p:cNvPr>
          <p:cNvSpPr txBox="1">
            <a:spLocks/>
          </p:cNvSpPr>
          <p:nvPr/>
        </p:nvSpPr>
        <p:spPr>
          <a:xfrm>
            <a:off x="1678828" y="4354269"/>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26</a:t>
            </a:r>
            <a:r>
              <a:rPr lang="pt-BR" sz="1800" b="1" dirty="0">
                <a:solidFill>
                  <a:schemeClr val="tx1">
                    <a:lumMod val="50000"/>
                    <a:lumOff val="50000"/>
                  </a:schemeClr>
                </a:solidFill>
              </a:rPr>
              <a:t>,1%</a:t>
            </a:r>
            <a:br>
              <a:rPr lang="pt-BR" b="1" dirty="0">
                <a:solidFill>
                  <a:schemeClr val="tx1">
                    <a:lumMod val="50000"/>
                    <a:lumOff val="50000"/>
                  </a:schemeClr>
                </a:solidFill>
              </a:rPr>
            </a:br>
            <a:r>
              <a:rPr lang="pt-BR" dirty="0">
                <a:solidFill>
                  <a:schemeClr val="tx1">
                    <a:lumMod val="50000"/>
                    <a:lumOff val="50000"/>
                  </a:schemeClr>
                </a:solidFill>
              </a:rPr>
              <a:t>hotel/pousada</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19" name="Text Placeholder 7">
            <a:extLst>
              <a:ext uri="{FF2B5EF4-FFF2-40B4-BE49-F238E27FC236}">
                <a16:creationId xmlns:a16="http://schemas.microsoft.com/office/drawing/2014/main" id="{AB98B280-892C-477C-891A-F6B6A16EC4BD}"/>
              </a:ext>
            </a:extLst>
          </p:cNvPr>
          <p:cNvSpPr txBox="1">
            <a:spLocks/>
          </p:cNvSpPr>
          <p:nvPr/>
        </p:nvSpPr>
        <p:spPr>
          <a:xfrm>
            <a:off x="1678828" y="543777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12</a:t>
            </a:r>
            <a:r>
              <a:rPr lang="pt-BR" sz="1800" b="1" dirty="0">
                <a:solidFill>
                  <a:schemeClr val="tx1">
                    <a:lumMod val="50000"/>
                    <a:lumOff val="50000"/>
                  </a:schemeClr>
                </a:solidFill>
              </a:rPr>
              <a:t>,3%</a:t>
            </a:r>
            <a:br>
              <a:rPr lang="pt-BR" b="1" dirty="0">
                <a:solidFill>
                  <a:schemeClr val="tx1">
                    <a:lumMod val="50000"/>
                    <a:lumOff val="50000"/>
                  </a:schemeClr>
                </a:solidFill>
              </a:rPr>
            </a:br>
            <a:r>
              <a:rPr lang="pt-BR" dirty="0">
                <a:solidFill>
                  <a:schemeClr val="tx1">
                    <a:lumMod val="50000"/>
                    <a:lumOff val="50000"/>
                  </a:schemeClr>
                </a:solidFill>
              </a:rPr>
              <a:t>aluguel de temporada</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0" name="Text Placeholder 7">
            <a:extLst>
              <a:ext uri="{FF2B5EF4-FFF2-40B4-BE49-F238E27FC236}">
                <a16:creationId xmlns:a16="http://schemas.microsoft.com/office/drawing/2014/main" id="{2052D0C3-A74C-499D-B555-B9D9A938A3D1}"/>
              </a:ext>
            </a:extLst>
          </p:cNvPr>
          <p:cNvSpPr txBox="1">
            <a:spLocks/>
          </p:cNvSpPr>
          <p:nvPr/>
        </p:nvSpPr>
        <p:spPr>
          <a:xfrm>
            <a:off x="5019011" y="3208815"/>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49</a:t>
            </a:r>
            <a:r>
              <a:rPr lang="pt-BR" sz="1800" b="1" dirty="0">
                <a:solidFill>
                  <a:schemeClr val="tx1">
                    <a:lumMod val="50000"/>
                    <a:lumOff val="50000"/>
                  </a:schemeClr>
                </a:solidFill>
              </a:rPr>
              <a:t>,1%</a:t>
            </a:r>
            <a:br>
              <a:rPr lang="pt-BR" b="1" dirty="0">
                <a:solidFill>
                  <a:schemeClr val="tx1">
                    <a:lumMod val="50000"/>
                    <a:lumOff val="50000"/>
                  </a:schemeClr>
                </a:solidFill>
              </a:rPr>
            </a:br>
            <a:r>
              <a:rPr lang="pt-BR" dirty="0">
                <a:solidFill>
                  <a:schemeClr val="tx1">
                    <a:lumMod val="50000"/>
                    <a:lumOff val="50000"/>
                  </a:schemeClr>
                </a:solidFill>
              </a:rPr>
              <a:t>de 2 a 3 dias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1" name="Text Placeholder 7">
            <a:extLst>
              <a:ext uri="{FF2B5EF4-FFF2-40B4-BE49-F238E27FC236}">
                <a16:creationId xmlns:a16="http://schemas.microsoft.com/office/drawing/2014/main" id="{787A70D9-64CB-4028-B1AD-E197A84CB5E1}"/>
              </a:ext>
            </a:extLst>
          </p:cNvPr>
          <p:cNvSpPr txBox="1">
            <a:spLocks/>
          </p:cNvSpPr>
          <p:nvPr/>
        </p:nvSpPr>
        <p:spPr>
          <a:xfrm>
            <a:off x="5019011" y="4298485"/>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32</a:t>
            </a:r>
            <a:r>
              <a:rPr lang="pt-BR" sz="1800" b="1" dirty="0">
                <a:solidFill>
                  <a:schemeClr val="tx1">
                    <a:lumMod val="50000"/>
                    <a:lumOff val="50000"/>
                  </a:schemeClr>
                </a:solidFill>
              </a:rPr>
              <a:t>,3%</a:t>
            </a:r>
            <a:br>
              <a:rPr lang="pt-BR" b="1" dirty="0">
                <a:solidFill>
                  <a:schemeClr val="tx1">
                    <a:lumMod val="50000"/>
                    <a:lumOff val="50000"/>
                  </a:schemeClr>
                </a:solidFill>
              </a:rPr>
            </a:br>
            <a:r>
              <a:rPr lang="pt-BR" dirty="0">
                <a:solidFill>
                  <a:schemeClr val="tx1">
                    <a:lumMod val="50000"/>
                    <a:lumOff val="50000"/>
                  </a:schemeClr>
                </a:solidFill>
              </a:rPr>
              <a:t>de 3 a 10 dias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2" name="Text Placeholder 7">
            <a:extLst>
              <a:ext uri="{FF2B5EF4-FFF2-40B4-BE49-F238E27FC236}">
                <a16:creationId xmlns:a16="http://schemas.microsoft.com/office/drawing/2014/main" id="{78D03725-9657-4782-9029-7BD8A4FE2DF8}"/>
              </a:ext>
            </a:extLst>
          </p:cNvPr>
          <p:cNvSpPr txBox="1">
            <a:spLocks/>
          </p:cNvSpPr>
          <p:nvPr/>
        </p:nvSpPr>
        <p:spPr>
          <a:xfrm>
            <a:off x="5019011" y="5381994"/>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13</a:t>
            </a:r>
            <a:r>
              <a:rPr lang="pt-BR" sz="1800" b="1" dirty="0">
                <a:solidFill>
                  <a:schemeClr val="tx1">
                    <a:lumMod val="50000"/>
                    <a:lumOff val="50000"/>
                  </a:schemeClr>
                </a:solidFill>
              </a:rPr>
              <a:t>,6%</a:t>
            </a:r>
            <a:br>
              <a:rPr lang="pt-BR" b="1" dirty="0">
                <a:solidFill>
                  <a:schemeClr val="tx1">
                    <a:lumMod val="50000"/>
                    <a:lumOff val="50000"/>
                  </a:schemeClr>
                </a:solidFill>
              </a:rPr>
            </a:br>
            <a:r>
              <a:rPr lang="pt-BR" dirty="0">
                <a:solidFill>
                  <a:schemeClr val="tx1">
                    <a:lumMod val="50000"/>
                    <a:lumOff val="50000"/>
                  </a:schemeClr>
                </a:solidFill>
              </a:rPr>
              <a:t>1 dia</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3" name="Text Placeholder 7">
            <a:extLst>
              <a:ext uri="{FF2B5EF4-FFF2-40B4-BE49-F238E27FC236}">
                <a16:creationId xmlns:a16="http://schemas.microsoft.com/office/drawing/2014/main" id="{4D023897-561F-4477-8C2F-76775BEA2D47}"/>
              </a:ext>
            </a:extLst>
          </p:cNvPr>
          <p:cNvSpPr txBox="1">
            <a:spLocks/>
          </p:cNvSpPr>
          <p:nvPr/>
        </p:nvSpPr>
        <p:spPr>
          <a:xfrm>
            <a:off x="8059129" y="293334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46</a:t>
            </a:r>
            <a:r>
              <a:rPr lang="pt-BR" sz="1800" b="1" dirty="0">
                <a:solidFill>
                  <a:schemeClr val="tx1">
                    <a:lumMod val="50000"/>
                    <a:lumOff val="50000"/>
                  </a:schemeClr>
                </a:solidFill>
              </a:rPr>
              <a:t>%</a:t>
            </a:r>
            <a:br>
              <a:rPr lang="pt-BR" b="1" dirty="0">
                <a:solidFill>
                  <a:schemeClr val="tx1">
                    <a:lumMod val="50000"/>
                    <a:lumOff val="50000"/>
                  </a:schemeClr>
                </a:solidFill>
              </a:rPr>
            </a:br>
            <a:r>
              <a:rPr lang="pt-BR" dirty="0">
                <a:solidFill>
                  <a:schemeClr val="tx1">
                    <a:lumMod val="50000"/>
                    <a:lumOff val="50000"/>
                  </a:schemeClr>
                </a:solidFill>
              </a:rPr>
              <a:t>Turismo Sol e Praia</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4" name="Text Placeholder 7">
            <a:extLst>
              <a:ext uri="{FF2B5EF4-FFF2-40B4-BE49-F238E27FC236}">
                <a16:creationId xmlns:a16="http://schemas.microsoft.com/office/drawing/2014/main" id="{9DD4DFF3-319A-414D-A075-B14C88C9A441}"/>
              </a:ext>
            </a:extLst>
          </p:cNvPr>
          <p:cNvSpPr txBox="1">
            <a:spLocks/>
          </p:cNvSpPr>
          <p:nvPr/>
        </p:nvSpPr>
        <p:spPr>
          <a:xfrm>
            <a:off x="8059129" y="3749564"/>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18</a:t>
            </a:r>
            <a:r>
              <a:rPr lang="pt-BR" sz="1800" b="1" dirty="0">
                <a:solidFill>
                  <a:schemeClr val="tx1">
                    <a:lumMod val="50000"/>
                    <a:lumOff val="50000"/>
                  </a:schemeClr>
                </a:solidFill>
              </a:rPr>
              <a:t>,1%</a:t>
            </a:r>
            <a:br>
              <a:rPr lang="pt-BR" b="1" dirty="0">
                <a:solidFill>
                  <a:schemeClr val="tx1">
                    <a:lumMod val="50000"/>
                    <a:lumOff val="50000"/>
                  </a:schemeClr>
                </a:solidFill>
              </a:rPr>
            </a:br>
            <a:r>
              <a:rPr lang="pt-BR" dirty="0">
                <a:solidFill>
                  <a:schemeClr val="tx1">
                    <a:lumMod val="50000"/>
                    <a:lumOff val="50000"/>
                  </a:schemeClr>
                </a:solidFill>
              </a:rPr>
              <a:t>Gastronômica</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5" name="Text Placeholder 7">
            <a:extLst>
              <a:ext uri="{FF2B5EF4-FFF2-40B4-BE49-F238E27FC236}">
                <a16:creationId xmlns:a16="http://schemas.microsoft.com/office/drawing/2014/main" id="{F9E0CA4C-A54F-4C76-84EE-78C98C235092}"/>
              </a:ext>
            </a:extLst>
          </p:cNvPr>
          <p:cNvSpPr txBox="1">
            <a:spLocks/>
          </p:cNvSpPr>
          <p:nvPr/>
        </p:nvSpPr>
        <p:spPr>
          <a:xfrm>
            <a:off x="8059129" y="4565779"/>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11</a:t>
            </a:r>
            <a:r>
              <a:rPr lang="pt-BR" sz="1800" b="1" dirty="0">
                <a:solidFill>
                  <a:schemeClr val="tx1">
                    <a:lumMod val="50000"/>
                    <a:lumOff val="50000"/>
                  </a:schemeClr>
                </a:solidFill>
              </a:rPr>
              <a:t>,4%</a:t>
            </a:r>
            <a:br>
              <a:rPr lang="pt-BR" b="1" dirty="0">
                <a:solidFill>
                  <a:schemeClr val="tx1">
                    <a:lumMod val="50000"/>
                    <a:lumOff val="50000"/>
                  </a:schemeClr>
                </a:solidFill>
              </a:rPr>
            </a:br>
            <a:r>
              <a:rPr lang="pt-BR" dirty="0">
                <a:solidFill>
                  <a:schemeClr val="tx1">
                    <a:lumMod val="50000"/>
                    <a:lumOff val="50000"/>
                  </a:schemeClr>
                </a:solidFill>
              </a:rPr>
              <a:t>Cultural</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7" name="Text Placeholder 7">
            <a:extLst>
              <a:ext uri="{FF2B5EF4-FFF2-40B4-BE49-F238E27FC236}">
                <a16:creationId xmlns:a16="http://schemas.microsoft.com/office/drawing/2014/main" id="{62FD2DA1-499C-4ECD-9D0B-5AB4BE12D892}"/>
              </a:ext>
            </a:extLst>
          </p:cNvPr>
          <p:cNvSpPr txBox="1">
            <a:spLocks/>
          </p:cNvSpPr>
          <p:nvPr/>
        </p:nvSpPr>
        <p:spPr>
          <a:xfrm>
            <a:off x="8059129" y="5381994"/>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10</a:t>
            </a:r>
            <a:r>
              <a:rPr lang="pt-BR" sz="1800" b="1" dirty="0">
                <a:solidFill>
                  <a:schemeClr val="tx1">
                    <a:lumMod val="50000"/>
                    <a:lumOff val="50000"/>
                  </a:schemeClr>
                </a:solidFill>
              </a:rPr>
              <a:t>,6%</a:t>
            </a:r>
            <a:br>
              <a:rPr lang="pt-BR" b="1" dirty="0">
                <a:solidFill>
                  <a:schemeClr val="tx1">
                    <a:lumMod val="50000"/>
                    <a:lumOff val="50000"/>
                  </a:schemeClr>
                </a:solidFill>
              </a:rPr>
            </a:br>
            <a:r>
              <a:rPr lang="pt-BR" dirty="0">
                <a:solidFill>
                  <a:schemeClr val="tx1">
                    <a:lumMod val="50000"/>
                    <a:lumOff val="50000"/>
                  </a:schemeClr>
                </a:solidFill>
              </a:rPr>
              <a:t>Visita a familiares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 name="Seta: para a Direita 1">
            <a:extLst>
              <a:ext uri="{FF2B5EF4-FFF2-40B4-BE49-F238E27FC236}">
                <a16:creationId xmlns:a16="http://schemas.microsoft.com/office/drawing/2014/main" id="{D9FEBAD2-FF45-4398-8982-0A837945D218}"/>
              </a:ext>
            </a:extLst>
          </p:cNvPr>
          <p:cNvSpPr/>
          <p:nvPr/>
        </p:nvSpPr>
        <p:spPr>
          <a:xfrm>
            <a:off x="4481564" y="3127094"/>
            <a:ext cx="638355" cy="132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Seta: para a Direita 28">
            <a:extLst>
              <a:ext uri="{FF2B5EF4-FFF2-40B4-BE49-F238E27FC236}">
                <a16:creationId xmlns:a16="http://schemas.microsoft.com/office/drawing/2014/main" id="{D8811705-E376-4A98-9D9E-303F7E2E95A8}"/>
              </a:ext>
            </a:extLst>
          </p:cNvPr>
          <p:cNvSpPr/>
          <p:nvPr/>
        </p:nvSpPr>
        <p:spPr>
          <a:xfrm>
            <a:off x="7389317" y="3283666"/>
            <a:ext cx="638355" cy="132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 name="Imagem 3">
            <a:extLst>
              <a:ext uri="{FF2B5EF4-FFF2-40B4-BE49-F238E27FC236}">
                <a16:creationId xmlns:a16="http://schemas.microsoft.com/office/drawing/2014/main" id="{80AF5D57-6AA6-47D8-AD04-79129DD2E2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84739" y="1925064"/>
            <a:ext cx="914805" cy="914805"/>
          </a:xfrm>
          <a:prstGeom prst="rect">
            <a:avLst/>
          </a:prstGeom>
        </p:spPr>
      </p:pic>
      <p:pic>
        <p:nvPicPr>
          <p:cNvPr id="12" name="Imagem 11">
            <a:extLst>
              <a:ext uri="{FF2B5EF4-FFF2-40B4-BE49-F238E27FC236}">
                <a16:creationId xmlns:a16="http://schemas.microsoft.com/office/drawing/2014/main" id="{126CA6B5-8B8A-4B69-814E-D5BBFC3247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4621" y="2027474"/>
            <a:ext cx="914805" cy="914805"/>
          </a:xfrm>
          <a:prstGeom prst="rect">
            <a:avLst/>
          </a:prstGeom>
        </p:spPr>
      </p:pic>
      <p:pic>
        <p:nvPicPr>
          <p:cNvPr id="16" name="Imagem 15">
            <a:extLst>
              <a:ext uri="{FF2B5EF4-FFF2-40B4-BE49-F238E27FC236}">
                <a16:creationId xmlns:a16="http://schemas.microsoft.com/office/drawing/2014/main" id="{8227A504-14B7-4198-B5D8-15AD0652F4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0079" y="2056698"/>
            <a:ext cx="934913" cy="934913"/>
          </a:xfrm>
          <a:prstGeom prst="rect">
            <a:avLst/>
          </a:prstGeom>
        </p:spPr>
      </p:pic>
      <p:pic>
        <p:nvPicPr>
          <p:cNvPr id="39" name="Imagem 38">
            <a:extLst>
              <a:ext uri="{FF2B5EF4-FFF2-40B4-BE49-F238E27FC236}">
                <a16:creationId xmlns:a16="http://schemas.microsoft.com/office/drawing/2014/main" id="{9CABACE4-A16B-42C4-BB45-7E1CFC446638}"/>
              </a:ext>
            </a:extLst>
          </p:cNvPr>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37300" y="403079"/>
            <a:ext cx="914805" cy="914805"/>
          </a:xfrm>
          <a:prstGeom prst="rect">
            <a:avLst/>
          </a:prstGeom>
        </p:spPr>
      </p:pic>
      <p:sp>
        <p:nvSpPr>
          <p:cNvPr id="26" name="Title 5">
            <a:extLst>
              <a:ext uri="{FF2B5EF4-FFF2-40B4-BE49-F238E27FC236}">
                <a16:creationId xmlns:a16="http://schemas.microsoft.com/office/drawing/2014/main" id="{C8525137-E4E9-48B2-A837-B2859D131C9B}"/>
              </a:ext>
            </a:extLst>
          </p:cNvPr>
          <p:cNvSpPr txBox="1">
            <a:spLocks/>
          </p:cNvSpPr>
          <p:nvPr/>
        </p:nvSpPr>
        <p:spPr>
          <a:xfrm>
            <a:off x="2562571" y="231856"/>
            <a:ext cx="7066860" cy="665285"/>
          </a:xfrm>
          <a:prstGeom prst="rect">
            <a:avLst/>
          </a:prstGeom>
        </p:spPr>
        <p:txBody>
          <a:bodyPr wrap="square" anchor="t" anchorCtr="0">
            <a:noAutofit/>
          </a:bodyPr>
          <a:lstStyle>
            <a:lvl1pPr algn="ctr" defTabSz="914400" rtl="0" eaLnBrk="1" latinLnBrk="0" hangingPunct="1">
              <a:lnSpc>
                <a:spcPct val="90000"/>
              </a:lnSpc>
              <a:spcBef>
                <a:spcPct val="0"/>
              </a:spcBef>
              <a:buNone/>
              <a:defRPr sz="5000" b="0" i="0" kern="1200">
                <a:solidFill>
                  <a:schemeClr val="tx1">
                    <a:lumMod val="65000"/>
                    <a:lumOff val="35000"/>
                  </a:schemeClr>
                </a:solidFill>
                <a:latin typeface="Bebas Neue" pitchFamily="34" charset="0"/>
                <a:ea typeface="Gulim" pitchFamily="34" charset="-127"/>
                <a:cs typeface="+mj-cs"/>
              </a:defRPr>
            </a:lvl1pPr>
          </a:lstStyle>
          <a:p>
            <a:pPr fontAlgn="base"/>
            <a:r>
              <a:rPr lang="pt-BR"/>
              <a:t>Infográfico do principal grupo de turistas de Caraguatatuba</a:t>
            </a:r>
            <a:endParaRPr lang="pt-BR" dirty="0"/>
          </a:p>
        </p:txBody>
      </p:sp>
    </p:spTree>
    <p:extLst>
      <p:ext uri="{BB962C8B-B14F-4D97-AF65-F5344CB8AC3E}">
        <p14:creationId xmlns:p14="http://schemas.microsoft.com/office/powerpoint/2010/main" val="10725756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Turista de Caraguatatuba</a:t>
            </a:r>
            <a:endParaRPr lang="pt-BR" dirty="0"/>
          </a:p>
        </p:txBody>
      </p:sp>
      <p:sp>
        <p:nvSpPr>
          <p:cNvPr id="8" name="Text Placeholder 7"/>
          <p:cNvSpPr>
            <a:spLocks noGrp="1"/>
          </p:cNvSpPr>
          <p:nvPr>
            <p:ph type="body" sz="quarter" idx="33"/>
          </p:nvPr>
        </p:nvSpPr>
        <p:spPr>
          <a:xfrm>
            <a:off x="2009090" y="1317238"/>
            <a:ext cx="8239092" cy="943370"/>
          </a:xfrm>
        </p:spPr>
        <p:txBody>
          <a:bodyPr/>
          <a:lstStyle/>
          <a:p>
            <a:pPr algn="ctr"/>
            <a:r>
              <a:rPr lang="pt-BR" sz="1400" b="1" dirty="0">
                <a:solidFill>
                  <a:schemeClr val="tx1">
                    <a:lumMod val="50000"/>
                    <a:lumOff val="50000"/>
                  </a:schemeClr>
                </a:solidFill>
              </a:rPr>
              <a:t>AVALIAÇÃO DO DESTINO</a:t>
            </a:r>
            <a:endParaRPr lang="pt-BR" sz="1400" dirty="0">
              <a:solidFill>
                <a:schemeClr val="tx1">
                  <a:lumMod val="50000"/>
                  <a:lumOff val="50000"/>
                </a:schemeClr>
              </a:solidFill>
            </a:endParaRPr>
          </a:p>
          <a:p>
            <a:endParaRPr lang="pt-BR" dirty="0"/>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7" name="Text Placeholder 7">
            <a:extLst>
              <a:ext uri="{FF2B5EF4-FFF2-40B4-BE49-F238E27FC236}">
                <a16:creationId xmlns:a16="http://schemas.microsoft.com/office/drawing/2014/main" id="{F5CFFDE9-F56D-4F13-99A8-B9C0E0ECB1D3}"/>
              </a:ext>
            </a:extLst>
          </p:cNvPr>
          <p:cNvSpPr txBox="1">
            <a:spLocks/>
          </p:cNvSpPr>
          <p:nvPr/>
        </p:nvSpPr>
        <p:spPr>
          <a:xfrm>
            <a:off x="1197400" y="258322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54</a:t>
            </a:r>
            <a:r>
              <a:rPr lang="pt-BR" sz="1800" b="1" dirty="0">
                <a:solidFill>
                  <a:schemeClr val="tx1">
                    <a:lumMod val="50000"/>
                    <a:lumOff val="50000"/>
                  </a:schemeClr>
                </a:solidFill>
              </a:rPr>
              <a:t>,7%</a:t>
            </a:r>
            <a:br>
              <a:rPr lang="pt-BR" b="1" dirty="0">
                <a:solidFill>
                  <a:schemeClr val="tx1">
                    <a:lumMod val="50000"/>
                    <a:lumOff val="50000"/>
                  </a:schemeClr>
                </a:solidFill>
              </a:rPr>
            </a:br>
            <a:r>
              <a:rPr lang="pt-BR" dirty="0">
                <a:solidFill>
                  <a:schemeClr val="tx1">
                    <a:lumMod val="50000"/>
                    <a:lumOff val="50000"/>
                  </a:schemeClr>
                </a:solidFill>
              </a:rPr>
              <a:t>Bom</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18" name="Text Placeholder 7">
            <a:extLst>
              <a:ext uri="{FF2B5EF4-FFF2-40B4-BE49-F238E27FC236}">
                <a16:creationId xmlns:a16="http://schemas.microsoft.com/office/drawing/2014/main" id="{64CFDE9D-1FEF-4704-BF1B-08ED507ED801}"/>
              </a:ext>
            </a:extLst>
          </p:cNvPr>
          <p:cNvSpPr txBox="1">
            <a:spLocks/>
          </p:cNvSpPr>
          <p:nvPr/>
        </p:nvSpPr>
        <p:spPr>
          <a:xfrm>
            <a:off x="1197400" y="367289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21</a:t>
            </a:r>
            <a:r>
              <a:rPr lang="pt-BR" sz="1800" b="1" dirty="0">
                <a:solidFill>
                  <a:schemeClr val="tx1">
                    <a:lumMod val="50000"/>
                    <a:lumOff val="50000"/>
                  </a:schemeClr>
                </a:solidFill>
              </a:rPr>
              <a:t>,9%</a:t>
            </a:r>
            <a:br>
              <a:rPr lang="pt-BR" b="1" dirty="0">
                <a:solidFill>
                  <a:schemeClr val="tx1">
                    <a:lumMod val="50000"/>
                    <a:lumOff val="50000"/>
                  </a:schemeClr>
                </a:solidFill>
              </a:rPr>
            </a:br>
            <a:r>
              <a:rPr lang="pt-BR" dirty="0">
                <a:solidFill>
                  <a:schemeClr val="tx1">
                    <a:lumMod val="50000"/>
                    <a:lumOff val="50000"/>
                  </a:schemeClr>
                </a:solidFill>
              </a:rPr>
              <a:t>Regular</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19" name="Text Placeholder 7">
            <a:extLst>
              <a:ext uri="{FF2B5EF4-FFF2-40B4-BE49-F238E27FC236}">
                <a16:creationId xmlns:a16="http://schemas.microsoft.com/office/drawing/2014/main" id="{AB98B280-892C-477C-891A-F6B6A16EC4BD}"/>
              </a:ext>
            </a:extLst>
          </p:cNvPr>
          <p:cNvSpPr txBox="1">
            <a:spLocks/>
          </p:cNvSpPr>
          <p:nvPr/>
        </p:nvSpPr>
        <p:spPr>
          <a:xfrm>
            <a:off x="1197400" y="4756407"/>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9</a:t>
            </a:r>
            <a:r>
              <a:rPr lang="pt-BR" sz="1800" b="1" dirty="0">
                <a:solidFill>
                  <a:schemeClr val="tx1">
                    <a:lumMod val="50000"/>
                    <a:lumOff val="50000"/>
                  </a:schemeClr>
                </a:solidFill>
              </a:rPr>
              <a:t>,6%</a:t>
            </a:r>
            <a:br>
              <a:rPr lang="pt-BR" b="1" dirty="0">
                <a:solidFill>
                  <a:schemeClr val="tx1">
                    <a:lumMod val="50000"/>
                    <a:lumOff val="50000"/>
                  </a:schemeClr>
                </a:solidFill>
              </a:rPr>
            </a:br>
            <a:r>
              <a:rPr lang="pt-BR" dirty="0">
                <a:solidFill>
                  <a:schemeClr val="tx1">
                    <a:lumMod val="50000"/>
                    <a:lumOff val="50000"/>
                  </a:schemeClr>
                </a:solidFill>
              </a:rPr>
              <a:t>Ruim</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0" name="Text Placeholder 7">
            <a:extLst>
              <a:ext uri="{FF2B5EF4-FFF2-40B4-BE49-F238E27FC236}">
                <a16:creationId xmlns:a16="http://schemas.microsoft.com/office/drawing/2014/main" id="{2052D0C3-A74C-499D-B555-B9D9A938A3D1}"/>
              </a:ext>
            </a:extLst>
          </p:cNvPr>
          <p:cNvSpPr txBox="1">
            <a:spLocks/>
          </p:cNvSpPr>
          <p:nvPr/>
        </p:nvSpPr>
        <p:spPr>
          <a:xfrm>
            <a:off x="5215561" y="2516856"/>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33</a:t>
            </a:r>
            <a:r>
              <a:rPr lang="pt-BR" sz="1800" b="1" dirty="0">
                <a:solidFill>
                  <a:schemeClr val="tx1">
                    <a:lumMod val="50000"/>
                    <a:lumOff val="50000"/>
                  </a:schemeClr>
                </a:solidFill>
              </a:rPr>
              <a:t>,1%</a:t>
            </a:r>
            <a:br>
              <a:rPr lang="pt-BR" b="1" dirty="0">
                <a:solidFill>
                  <a:schemeClr val="tx1">
                    <a:lumMod val="50000"/>
                    <a:lumOff val="50000"/>
                  </a:schemeClr>
                </a:solidFill>
              </a:rPr>
            </a:br>
            <a:r>
              <a:rPr lang="pt-BR" b="1" dirty="0">
                <a:solidFill>
                  <a:schemeClr val="tx1">
                    <a:lumMod val="50000"/>
                    <a:lumOff val="50000"/>
                  </a:schemeClr>
                </a:solidFill>
              </a:rPr>
              <a:t>não avaliaram</a:t>
            </a:r>
            <a:endParaRPr lang="pt-BR" dirty="0">
              <a:solidFill>
                <a:schemeClr val="tx1">
                  <a:lumMod val="50000"/>
                  <a:lumOff val="50000"/>
                </a:schemeClr>
              </a:solidFill>
            </a:endParaRPr>
          </a:p>
        </p:txBody>
      </p:sp>
      <p:sp>
        <p:nvSpPr>
          <p:cNvPr id="21" name="Text Placeholder 7">
            <a:extLst>
              <a:ext uri="{FF2B5EF4-FFF2-40B4-BE49-F238E27FC236}">
                <a16:creationId xmlns:a16="http://schemas.microsoft.com/office/drawing/2014/main" id="{787A70D9-64CB-4028-B1AD-E197A84CB5E1}"/>
              </a:ext>
            </a:extLst>
          </p:cNvPr>
          <p:cNvSpPr txBox="1">
            <a:spLocks/>
          </p:cNvSpPr>
          <p:nvPr/>
        </p:nvSpPr>
        <p:spPr>
          <a:xfrm>
            <a:off x="5215561" y="3606526"/>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22</a:t>
            </a:r>
            <a:r>
              <a:rPr lang="pt-BR" sz="1800" b="1" dirty="0">
                <a:solidFill>
                  <a:schemeClr val="tx1">
                    <a:lumMod val="50000"/>
                    <a:lumOff val="50000"/>
                  </a:schemeClr>
                </a:solidFill>
              </a:rPr>
              <a:t>,9%</a:t>
            </a:r>
            <a:br>
              <a:rPr lang="pt-BR" b="1" dirty="0">
                <a:solidFill>
                  <a:schemeClr val="tx1">
                    <a:lumMod val="50000"/>
                    <a:lumOff val="50000"/>
                  </a:schemeClr>
                </a:solidFill>
              </a:rPr>
            </a:br>
            <a:r>
              <a:rPr lang="pt-BR" dirty="0">
                <a:solidFill>
                  <a:schemeClr val="tx1">
                    <a:lumMod val="50000"/>
                    <a:lumOff val="50000"/>
                  </a:schemeClr>
                </a:solidFill>
              </a:rPr>
              <a:t>péssimo</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2" name="Text Placeholder 7">
            <a:extLst>
              <a:ext uri="{FF2B5EF4-FFF2-40B4-BE49-F238E27FC236}">
                <a16:creationId xmlns:a16="http://schemas.microsoft.com/office/drawing/2014/main" id="{78D03725-9657-4782-9029-7BD8A4FE2DF8}"/>
              </a:ext>
            </a:extLst>
          </p:cNvPr>
          <p:cNvSpPr txBox="1">
            <a:spLocks/>
          </p:cNvSpPr>
          <p:nvPr/>
        </p:nvSpPr>
        <p:spPr>
          <a:xfrm>
            <a:off x="5215561" y="4543734"/>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16</a:t>
            </a:r>
            <a:r>
              <a:rPr lang="pt-BR" sz="1800" b="1" dirty="0">
                <a:solidFill>
                  <a:schemeClr val="tx1">
                    <a:lumMod val="50000"/>
                    <a:lumOff val="50000"/>
                  </a:schemeClr>
                </a:solidFill>
              </a:rPr>
              <a:t>,3%</a:t>
            </a:r>
            <a:br>
              <a:rPr lang="pt-BR" b="1" dirty="0">
                <a:solidFill>
                  <a:schemeClr val="tx1">
                    <a:lumMod val="50000"/>
                    <a:lumOff val="50000"/>
                  </a:schemeClr>
                </a:solidFill>
              </a:rPr>
            </a:br>
            <a:r>
              <a:rPr lang="pt-BR" dirty="0">
                <a:solidFill>
                  <a:schemeClr val="tx1">
                    <a:lumMod val="50000"/>
                    <a:lumOff val="50000"/>
                  </a:schemeClr>
                </a:solidFill>
              </a:rPr>
              <a:t>ruim</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3" name="Text Placeholder 7">
            <a:extLst>
              <a:ext uri="{FF2B5EF4-FFF2-40B4-BE49-F238E27FC236}">
                <a16:creationId xmlns:a16="http://schemas.microsoft.com/office/drawing/2014/main" id="{4D023897-561F-4477-8C2F-76775BEA2D47}"/>
              </a:ext>
            </a:extLst>
          </p:cNvPr>
          <p:cNvSpPr txBox="1">
            <a:spLocks/>
          </p:cNvSpPr>
          <p:nvPr/>
        </p:nvSpPr>
        <p:spPr>
          <a:xfrm>
            <a:off x="9242142" y="2586286"/>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58</a:t>
            </a:r>
            <a:r>
              <a:rPr lang="pt-BR" sz="1800" b="1" dirty="0">
                <a:solidFill>
                  <a:schemeClr val="tx1">
                    <a:lumMod val="50000"/>
                    <a:lumOff val="50000"/>
                  </a:schemeClr>
                </a:solidFill>
              </a:rPr>
              <a:t>,1%</a:t>
            </a:r>
            <a:br>
              <a:rPr lang="pt-BR" b="1" dirty="0">
                <a:solidFill>
                  <a:schemeClr val="tx1">
                    <a:lumMod val="50000"/>
                    <a:lumOff val="50000"/>
                  </a:schemeClr>
                </a:solidFill>
              </a:rPr>
            </a:br>
            <a:r>
              <a:rPr lang="pt-BR" dirty="0">
                <a:solidFill>
                  <a:schemeClr val="tx1">
                    <a:lumMod val="50000"/>
                    <a:lumOff val="50000"/>
                  </a:schemeClr>
                </a:solidFill>
              </a:rPr>
              <a:t>bom</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4" name="Text Placeholder 7">
            <a:extLst>
              <a:ext uri="{FF2B5EF4-FFF2-40B4-BE49-F238E27FC236}">
                <a16:creationId xmlns:a16="http://schemas.microsoft.com/office/drawing/2014/main" id="{9DD4DFF3-319A-414D-A075-B14C88C9A441}"/>
              </a:ext>
            </a:extLst>
          </p:cNvPr>
          <p:cNvSpPr txBox="1">
            <a:spLocks/>
          </p:cNvSpPr>
          <p:nvPr/>
        </p:nvSpPr>
        <p:spPr>
          <a:xfrm>
            <a:off x="9242142" y="3523281"/>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22</a:t>
            </a:r>
            <a:r>
              <a:rPr lang="pt-BR" sz="1800" b="1" dirty="0">
                <a:solidFill>
                  <a:schemeClr val="tx1">
                    <a:lumMod val="50000"/>
                    <a:lumOff val="50000"/>
                  </a:schemeClr>
                </a:solidFill>
              </a:rPr>
              <a:t>,9%</a:t>
            </a:r>
            <a:br>
              <a:rPr lang="pt-BR" b="1" dirty="0">
                <a:solidFill>
                  <a:schemeClr val="tx1">
                    <a:lumMod val="50000"/>
                    <a:lumOff val="50000"/>
                  </a:schemeClr>
                </a:solidFill>
              </a:rPr>
            </a:br>
            <a:r>
              <a:rPr lang="pt-BR" dirty="0">
                <a:solidFill>
                  <a:schemeClr val="tx1">
                    <a:lumMod val="50000"/>
                    <a:lumOff val="50000"/>
                  </a:schemeClr>
                </a:solidFill>
              </a:rPr>
              <a:t>ótimo</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5" name="Text Placeholder 7">
            <a:extLst>
              <a:ext uri="{FF2B5EF4-FFF2-40B4-BE49-F238E27FC236}">
                <a16:creationId xmlns:a16="http://schemas.microsoft.com/office/drawing/2014/main" id="{F9E0CA4C-A54F-4C76-84EE-78C98C235092}"/>
              </a:ext>
            </a:extLst>
          </p:cNvPr>
          <p:cNvSpPr txBox="1">
            <a:spLocks/>
          </p:cNvSpPr>
          <p:nvPr/>
        </p:nvSpPr>
        <p:spPr>
          <a:xfrm>
            <a:off x="9242142" y="451109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10</a:t>
            </a:r>
            <a:r>
              <a:rPr lang="pt-BR" sz="1800" b="1" dirty="0">
                <a:solidFill>
                  <a:schemeClr val="tx1">
                    <a:lumMod val="50000"/>
                    <a:lumOff val="50000"/>
                  </a:schemeClr>
                </a:solidFill>
              </a:rPr>
              <a:t>,7%</a:t>
            </a:r>
            <a:br>
              <a:rPr lang="pt-BR" b="1" dirty="0">
                <a:solidFill>
                  <a:schemeClr val="tx1">
                    <a:lumMod val="50000"/>
                    <a:lumOff val="50000"/>
                  </a:schemeClr>
                </a:solidFill>
              </a:rPr>
            </a:br>
            <a:r>
              <a:rPr lang="pt-BR" dirty="0">
                <a:solidFill>
                  <a:schemeClr val="tx1">
                    <a:lumMod val="50000"/>
                    <a:lumOff val="50000"/>
                  </a:schemeClr>
                </a:solidFill>
              </a:rPr>
              <a:t>regular</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6" name="Seta: para a Direita 25">
            <a:extLst>
              <a:ext uri="{FF2B5EF4-FFF2-40B4-BE49-F238E27FC236}">
                <a16:creationId xmlns:a16="http://schemas.microsoft.com/office/drawing/2014/main" id="{ACB361BA-8F09-4FEC-9613-A064E1017F66}"/>
              </a:ext>
            </a:extLst>
          </p:cNvPr>
          <p:cNvSpPr/>
          <p:nvPr/>
        </p:nvSpPr>
        <p:spPr>
          <a:xfrm>
            <a:off x="3154568" y="3132043"/>
            <a:ext cx="638355" cy="132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Seta: para a Direita 27">
            <a:extLst>
              <a:ext uri="{FF2B5EF4-FFF2-40B4-BE49-F238E27FC236}">
                <a16:creationId xmlns:a16="http://schemas.microsoft.com/office/drawing/2014/main" id="{E7A6B587-A6E0-4A04-BA38-4D2D081C8923}"/>
              </a:ext>
            </a:extLst>
          </p:cNvPr>
          <p:cNvSpPr/>
          <p:nvPr/>
        </p:nvSpPr>
        <p:spPr>
          <a:xfrm>
            <a:off x="7602362" y="3154239"/>
            <a:ext cx="638355" cy="132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Text Placeholder 7">
            <a:extLst>
              <a:ext uri="{FF2B5EF4-FFF2-40B4-BE49-F238E27FC236}">
                <a16:creationId xmlns:a16="http://schemas.microsoft.com/office/drawing/2014/main" id="{3BDA93AD-1A27-4D5D-B0B4-8489AF5FD356}"/>
              </a:ext>
            </a:extLst>
          </p:cNvPr>
          <p:cNvSpPr txBox="1">
            <a:spLocks/>
          </p:cNvSpPr>
          <p:nvPr/>
        </p:nvSpPr>
        <p:spPr>
          <a:xfrm>
            <a:off x="5215561" y="540164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14</a:t>
            </a:r>
            <a:r>
              <a:rPr lang="pt-BR" sz="1800" b="1" dirty="0">
                <a:solidFill>
                  <a:schemeClr val="tx1">
                    <a:lumMod val="50000"/>
                    <a:lumOff val="50000"/>
                  </a:schemeClr>
                </a:solidFill>
              </a:rPr>
              <a:t>,1%</a:t>
            </a:r>
            <a:br>
              <a:rPr lang="pt-BR" b="1" dirty="0">
                <a:solidFill>
                  <a:schemeClr val="tx1">
                    <a:lumMod val="50000"/>
                    <a:lumOff val="50000"/>
                  </a:schemeClr>
                </a:solidFill>
              </a:rPr>
            </a:br>
            <a:r>
              <a:rPr lang="pt-BR" dirty="0">
                <a:solidFill>
                  <a:schemeClr val="tx1">
                    <a:lumMod val="50000"/>
                    <a:lumOff val="50000"/>
                  </a:schemeClr>
                </a:solidFill>
              </a:rPr>
              <a:t>regular</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30" name="Text Placeholder 7">
            <a:extLst>
              <a:ext uri="{FF2B5EF4-FFF2-40B4-BE49-F238E27FC236}">
                <a16:creationId xmlns:a16="http://schemas.microsoft.com/office/drawing/2014/main" id="{BA428C32-7DB1-42D1-A54D-DDD4EE42BC31}"/>
              </a:ext>
            </a:extLst>
          </p:cNvPr>
          <p:cNvSpPr txBox="1">
            <a:spLocks/>
          </p:cNvSpPr>
          <p:nvPr/>
        </p:nvSpPr>
        <p:spPr>
          <a:xfrm>
            <a:off x="904761" y="2001596"/>
            <a:ext cx="3045932" cy="310753"/>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1400" b="1" dirty="0">
                <a:solidFill>
                  <a:schemeClr val="tx1">
                    <a:lumMod val="50000"/>
                    <a:lumOff val="50000"/>
                  </a:schemeClr>
                </a:solidFill>
              </a:rPr>
              <a:t>LIMPEZA DAS PRAIAS</a:t>
            </a:r>
            <a:endParaRPr lang="pt-BR" sz="1400" dirty="0">
              <a:solidFill>
                <a:schemeClr val="tx1">
                  <a:lumMod val="50000"/>
                  <a:lumOff val="50000"/>
                </a:schemeClr>
              </a:solidFill>
            </a:endParaRPr>
          </a:p>
          <a:p>
            <a:endParaRPr lang="pt-BR" dirty="0"/>
          </a:p>
        </p:txBody>
      </p:sp>
      <p:sp>
        <p:nvSpPr>
          <p:cNvPr id="31" name="Text Placeholder 7">
            <a:extLst>
              <a:ext uri="{FF2B5EF4-FFF2-40B4-BE49-F238E27FC236}">
                <a16:creationId xmlns:a16="http://schemas.microsoft.com/office/drawing/2014/main" id="{1A5A88D6-0889-4769-BCA1-F5542B770674}"/>
              </a:ext>
            </a:extLst>
          </p:cNvPr>
          <p:cNvSpPr txBox="1">
            <a:spLocks/>
          </p:cNvSpPr>
          <p:nvPr/>
        </p:nvSpPr>
        <p:spPr>
          <a:xfrm>
            <a:off x="4875608" y="1984310"/>
            <a:ext cx="3045932" cy="310753"/>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1400" b="1" dirty="0">
                <a:solidFill>
                  <a:schemeClr val="tx1">
                    <a:lumMod val="50000"/>
                    <a:lumOff val="50000"/>
                  </a:schemeClr>
                </a:solidFill>
              </a:rPr>
              <a:t>BANHEIROS PÚBLICOS</a:t>
            </a:r>
            <a:endParaRPr lang="pt-BR" sz="1400" dirty="0">
              <a:solidFill>
                <a:schemeClr val="tx1">
                  <a:lumMod val="50000"/>
                  <a:lumOff val="50000"/>
                </a:schemeClr>
              </a:solidFill>
            </a:endParaRPr>
          </a:p>
          <a:p>
            <a:endParaRPr lang="pt-BR" dirty="0"/>
          </a:p>
        </p:txBody>
      </p:sp>
      <p:sp>
        <p:nvSpPr>
          <p:cNvPr id="32" name="Text Placeholder 7">
            <a:extLst>
              <a:ext uri="{FF2B5EF4-FFF2-40B4-BE49-F238E27FC236}">
                <a16:creationId xmlns:a16="http://schemas.microsoft.com/office/drawing/2014/main" id="{01A1CF5A-ED75-49C1-B197-E0642249BE86}"/>
              </a:ext>
            </a:extLst>
          </p:cNvPr>
          <p:cNvSpPr txBox="1">
            <a:spLocks/>
          </p:cNvSpPr>
          <p:nvPr/>
        </p:nvSpPr>
        <p:spPr>
          <a:xfrm>
            <a:off x="8579525" y="1994297"/>
            <a:ext cx="3337313" cy="310753"/>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1400" b="1" dirty="0">
                <a:solidFill>
                  <a:schemeClr val="tx1">
                    <a:lumMod val="50000"/>
                    <a:lumOff val="50000"/>
                  </a:schemeClr>
                </a:solidFill>
              </a:rPr>
              <a:t>INFORMAÇÃO E SINALIZAÇÃO TURÍSTICA</a:t>
            </a:r>
            <a:endParaRPr lang="pt-BR" sz="1400" dirty="0">
              <a:solidFill>
                <a:schemeClr val="tx1">
                  <a:lumMod val="50000"/>
                  <a:lumOff val="50000"/>
                </a:schemeClr>
              </a:solidFill>
            </a:endParaRPr>
          </a:p>
          <a:p>
            <a:endParaRPr lang="pt-BR" dirty="0"/>
          </a:p>
        </p:txBody>
      </p:sp>
      <p:pic>
        <p:nvPicPr>
          <p:cNvPr id="3" name="Imagem 2">
            <a:extLst>
              <a:ext uri="{FF2B5EF4-FFF2-40B4-BE49-F238E27FC236}">
                <a16:creationId xmlns:a16="http://schemas.microsoft.com/office/drawing/2014/main" id="{2CCBA19D-7120-4CF0-AB03-3D0F79333F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52670" y="3101032"/>
            <a:ext cx="1269842" cy="1269842"/>
          </a:xfrm>
          <a:prstGeom prst="rect">
            <a:avLst/>
          </a:prstGeom>
        </p:spPr>
      </p:pic>
      <p:pic>
        <p:nvPicPr>
          <p:cNvPr id="11" name="Imagem 10">
            <a:extLst>
              <a:ext uri="{FF2B5EF4-FFF2-40B4-BE49-F238E27FC236}">
                <a16:creationId xmlns:a16="http://schemas.microsoft.com/office/drawing/2014/main" id="{B59A2EF9-3178-40A3-9740-7D75363015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6115" y="2962135"/>
            <a:ext cx="1273778" cy="1273778"/>
          </a:xfrm>
          <a:prstGeom prst="rect">
            <a:avLst/>
          </a:prstGeom>
        </p:spPr>
      </p:pic>
      <p:pic>
        <p:nvPicPr>
          <p:cNvPr id="13" name="Imagem 12" descr="Uma imagem contendo objeto&#10;&#10;Descrição gerada com alta confiança">
            <a:extLst>
              <a:ext uri="{FF2B5EF4-FFF2-40B4-BE49-F238E27FC236}">
                <a16:creationId xmlns:a16="http://schemas.microsoft.com/office/drawing/2014/main" id="{C4B6ED3F-DFFE-4991-9095-22C89818A9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435" y="3485000"/>
            <a:ext cx="1093742" cy="1093742"/>
          </a:xfrm>
          <a:prstGeom prst="rect">
            <a:avLst/>
          </a:prstGeom>
        </p:spPr>
      </p:pic>
      <p:pic>
        <p:nvPicPr>
          <p:cNvPr id="33" name="Imagem 32">
            <a:extLst>
              <a:ext uri="{FF2B5EF4-FFF2-40B4-BE49-F238E27FC236}">
                <a16:creationId xmlns:a16="http://schemas.microsoft.com/office/drawing/2014/main" id="{35B5A280-4911-4B10-B1A6-77F980E56CCF}"/>
              </a:ext>
            </a:extLst>
          </p:cNvPr>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37300" y="403079"/>
            <a:ext cx="914805" cy="914805"/>
          </a:xfrm>
          <a:prstGeom prst="rect">
            <a:avLst/>
          </a:prstGeom>
        </p:spPr>
      </p:pic>
    </p:spTree>
    <p:extLst>
      <p:ext uri="{BB962C8B-B14F-4D97-AF65-F5344CB8AC3E}">
        <p14:creationId xmlns:p14="http://schemas.microsoft.com/office/powerpoint/2010/main" val="264199700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0" y="0"/>
            <a:ext cx="12192000" cy="6858000"/>
          </a:xfrm>
          <a:prstGeom prst="rect">
            <a:avLst/>
          </a:prstGeom>
          <a:gradFill flip="none" rotWithShape="1">
            <a:gsLst>
              <a:gs pos="0">
                <a:schemeClr val="accent1">
                  <a:alpha val="0"/>
                </a:schemeClr>
              </a:gs>
              <a:gs pos="91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Espaço Reservado para Imagem 3">
            <a:extLst>
              <a:ext uri="{FF2B5EF4-FFF2-40B4-BE49-F238E27FC236}">
                <a16:creationId xmlns:a16="http://schemas.microsoft.com/office/drawing/2014/main" id="{DC3EF96A-0FF9-4BAB-88DB-D6BA5D30A7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tretch>
            <a:fillRect/>
          </a:stretch>
        </p:blipFill>
        <p:spPr>
          <a:xfrm>
            <a:off x="0" y="-1428233"/>
            <a:ext cx="12430561" cy="8286231"/>
          </a:xfrm>
        </p:spPr>
      </p:pic>
      <p:sp>
        <p:nvSpPr>
          <p:cNvPr id="13" name="TextBox 12"/>
          <p:cNvSpPr txBox="1"/>
          <p:nvPr/>
        </p:nvSpPr>
        <p:spPr>
          <a:xfrm>
            <a:off x="584533" y="4926270"/>
            <a:ext cx="3033203" cy="1862048"/>
          </a:xfrm>
          <a:prstGeom prst="rect">
            <a:avLst/>
          </a:prstGeom>
          <a:noFill/>
        </p:spPr>
        <p:txBody>
          <a:bodyPr wrap="none" rtlCol="0">
            <a:spAutoFit/>
          </a:bodyPr>
          <a:lstStyle/>
          <a:p>
            <a:r>
              <a:rPr lang="pt-BR" sz="11500" dirty="0">
                <a:solidFill>
                  <a:schemeClr val="accent1"/>
                </a:solidFill>
                <a:latin typeface="Bebas Neue" panose="020B0606020202050201" pitchFamily="34" charset="0"/>
              </a:rPr>
              <a:t>finais</a:t>
            </a:r>
            <a:endParaRPr lang="id-ID" sz="11500" dirty="0">
              <a:solidFill>
                <a:schemeClr val="accent1"/>
              </a:solidFill>
              <a:latin typeface="Bebas Neue" panose="020B0606020202050201" pitchFamily="34" charset="0"/>
            </a:endParaRPr>
          </a:p>
        </p:txBody>
      </p:sp>
      <p:sp>
        <p:nvSpPr>
          <p:cNvPr id="16" name="TextBox 15"/>
          <p:cNvSpPr txBox="1"/>
          <p:nvPr/>
        </p:nvSpPr>
        <p:spPr>
          <a:xfrm>
            <a:off x="584533" y="4232284"/>
            <a:ext cx="5189819" cy="1323439"/>
          </a:xfrm>
          <a:prstGeom prst="rect">
            <a:avLst/>
          </a:prstGeom>
          <a:noFill/>
        </p:spPr>
        <p:txBody>
          <a:bodyPr wrap="none" rtlCol="0">
            <a:spAutoFit/>
          </a:bodyPr>
          <a:lstStyle/>
          <a:p>
            <a:r>
              <a:rPr lang="pt-BR" sz="8000" dirty="0">
                <a:solidFill>
                  <a:schemeClr val="bg1"/>
                </a:solidFill>
                <a:latin typeface="Bebas Neue" panose="020B0606020202050201" pitchFamily="34" charset="0"/>
              </a:rPr>
              <a:t>considerações</a:t>
            </a:r>
            <a:endParaRPr lang="id-ID" sz="80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val="14208431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OBJETIVO DA PESQUISA</a:t>
            </a:r>
            <a:endParaRPr lang="id-ID" dirty="0"/>
          </a:p>
        </p:txBody>
      </p:sp>
      <p:sp>
        <p:nvSpPr>
          <p:cNvPr id="8" name="Text Placeholder 7"/>
          <p:cNvSpPr>
            <a:spLocks noGrp="1"/>
          </p:cNvSpPr>
          <p:nvPr>
            <p:ph type="body" sz="quarter" idx="33"/>
          </p:nvPr>
        </p:nvSpPr>
        <p:spPr>
          <a:xfrm>
            <a:off x="944757" y="2381650"/>
            <a:ext cx="3565099" cy="2885993"/>
          </a:xfrm>
        </p:spPr>
        <p:txBody>
          <a:bodyPr/>
          <a:lstStyle/>
          <a:p>
            <a:r>
              <a:rPr lang="pt-BR" sz="1400" dirty="0">
                <a:solidFill>
                  <a:schemeClr val="tx1">
                    <a:lumMod val="50000"/>
                    <a:lumOff val="50000"/>
                  </a:schemeClr>
                </a:solidFill>
              </a:rPr>
              <a:t>Conhecer o perfil dos turistas que visitaram a cidade de Caraguatatuba, por meio de pesquisa direta aplicada em seus principais pontos turísticos, bem como atualizar os dados existentes sobre a demanda turística local, reunindo subsídios e dados que contribuam nas decisões estratégicas de planejamento, promoção e gestão pública do turismo na Cidade.</a:t>
            </a:r>
          </a:p>
          <a:p>
            <a:r>
              <a:rPr lang="pt-BR" sz="1400" dirty="0">
                <a:solidFill>
                  <a:schemeClr val="tx1">
                    <a:lumMod val="50000"/>
                    <a:lumOff val="50000"/>
                  </a:schemeClr>
                </a:solidFill>
              </a:rPr>
              <a:t>O trabalho norteou-se em identificar os hábitos do turista, a motivação e expectativas da viagem, os gastos realizados, a avaliação da infraestrutura turística ofertada e a intenção de retorno.</a:t>
            </a:r>
          </a:p>
        </p:txBody>
      </p:sp>
      <p:pic>
        <p:nvPicPr>
          <p:cNvPr id="13" name="Imagem 12">
            <a:extLst>
              <a:ext uri="{FF2B5EF4-FFF2-40B4-BE49-F238E27FC236}">
                <a16:creationId xmlns:a16="http://schemas.microsoft.com/office/drawing/2014/main" id="{DC15203E-E8A6-43A4-BD54-EEC400781F7F}"/>
              </a:ext>
            </a:extLst>
          </p:cNvPr>
          <p:cNvPicPr/>
          <p:nvPr/>
        </p:nvPicPr>
        <p:blipFill>
          <a:blip r:embed="rId2"/>
          <a:stretch>
            <a:fillRect/>
          </a:stretch>
        </p:blipFill>
        <p:spPr>
          <a:xfrm>
            <a:off x="5076023" y="1878173"/>
            <a:ext cx="6664529" cy="3651408"/>
          </a:xfrm>
          <a:prstGeom prst="rect">
            <a:avLst/>
          </a:prstGeom>
        </p:spPr>
      </p:pic>
      <p:grpSp>
        <p:nvGrpSpPr>
          <p:cNvPr id="5" name="Group 30">
            <a:extLst>
              <a:ext uri="{FF2B5EF4-FFF2-40B4-BE49-F238E27FC236}">
                <a16:creationId xmlns:a16="http://schemas.microsoft.com/office/drawing/2014/main" id="{0A27BBEE-3822-48C6-8828-C4C905F07AA7}"/>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44EA1FF4-A6C5-4EF2-9236-400D7E8D8E97}"/>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C92737E1-0B38-4AD7-B0E5-8A75B6D5600B}"/>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552A0F5B-B31D-483E-AA7B-B51D4AB93EE1}"/>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Imagem 10">
            <a:extLst>
              <a:ext uri="{FF2B5EF4-FFF2-40B4-BE49-F238E27FC236}">
                <a16:creationId xmlns:a16="http://schemas.microsoft.com/office/drawing/2014/main" id="{9B126B54-2027-45DF-A034-8F6F22AD2F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val="1632892002"/>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pt-BR" b="1" dirty="0"/>
              <a:t>Considerações finais</a:t>
            </a:r>
            <a:endParaRPr lang="pt-BR" dirty="0"/>
          </a:p>
        </p:txBody>
      </p:sp>
      <p:sp>
        <p:nvSpPr>
          <p:cNvPr id="7" name="Text Placeholder 6"/>
          <p:cNvSpPr>
            <a:spLocks noGrp="1"/>
          </p:cNvSpPr>
          <p:nvPr>
            <p:ph type="body" sz="quarter" idx="33"/>
          </p:nvPr>
        </p:nvSpPr>
        <p:spPr>
          <a:xfrm>
            <a:off x="760007" y="1998943"/>
            <a:ext cx="5830573" cy="3988497"/>
          </a:xfrm>
        </p:spPr>
        <p:txBody>
          <a:bodyPr/>
          <a:lstStyle/>
          <a:p>
            <a:r>
              <a:rPr lang="pt-BR" sz="1400" dirty="0">
                <a:solidFill>
                  <a:schemeClr val="tx1">
                    <a:lumMod val="50000"/>
                    <a:lumOff val="50000"/>
                  </a:schemeClr>
                </a:solidFill>
              </a:rPr>
              <a:t>Caraguatatuba ou </a:t>
            </a:r>
            <a:r>
              <a:rPr lang="pt-BR" sz="1400" dirty="0" err="1">
                <a:solidFill>
                  <a:schemeClr val="tx1">
                    <a:lumMod val="50000"/>
                    <a:lumOff val="50000"/>
                  </a:schemeClr>
                </a:solidFill>
              </a:rPr>
              <a:t>Caraguá</a:t>
            </a:r>
            <a:r>
              <a:rPr lang="pt-BR" sz="1400" dirty="0">
                <a:solidFill>
                  <a:schemeClr val="tx1">
                    <a:lumMod val="50000"/>
                    <a:lumOff val="50000"/>
                  </a:schemeClr>
                </a:solidFill>
              </a:rPr>
              <a:t> como é conhecida, é uma das maiores Estâncias Balneárias do Litoral Norte Paulista. De um lado, o Oceano Atlântico banhando as praias, do outro fica a Serra do Mar coberta pela Mata Atlântica. Seu potencial é enorme e pouco explorado.</a:t>
            </a:r>
          </a:p>
          <a:p>
            <a:r>
              <a:rPr lang="pt-BR" sz="1400" dirty="0">
                <a:solidFill>
                  <a:schemeClr val="tx1">
                    <a:lumMod val="50000"/>
                    <a:lumOff val="50000"/>
                  </a:schemeClr>
                </a:solidFill>
              </a:rPr>
              <a:t>Ao analisar os dados das entrevistas observa-se um perfil de turista econômico (renda familiar média de R$6 mil para aproximadamente 30,2% dos entrevistados e R$2,5 mil para aproximadamente 26,5%), que busca o básico do turismo sol e praia e não investe muito dinheiro no que se refere ao lazer como pode ser observado no exemplo do percentual de entrevistados que realizam suas refeições em restaurantes (42,4%). Porém é um público que possui um bom nível de escolaridade (50,3% com curso superior) e que busca uma infraestrutura boa, limpa e organizada.</a:t>
            </a:r>
          </a:p>
          <a:p>
            <a:r>
              <a:rPr lang="pt-BR" sz="1400" dirty="0">
                <a:solidFill>
                  <a:schemeClr val="tx1">
                    <a:lumMod val="50000"/>
                    <a:lumOff val="50000"/>
                  </a:schemeClr>
                </a:solidFill>
              </a:rPr>
              <a:t>Em sua maioria as pessoas residem relativamente próximas de </a:t>
            </a:r>
            <a:r>
              <a:rPr lang="pt-BR" sz="1400" dirty="0" err="1">
                <a:solidFill>
                  <a:schemeClr val="tx1">
                    <a:lumMod val="50000"/>
                    <a:lumOff val="50000"/>
                  </a:schemeClr>
                </a:solidFill>
              </a:rPr>
              <a:t>Caraguá</a:t>
            </a:r>
            <a:r>
              <a:rPr lang="pt-BR" sz="1400" dirty="0">
                <a:solidFill>
                  <a:schemeClr val="tx1">
                    <a:lumMod val="50000"/>
                    <a:lumOff val="50000"/>
                  </a:schemeClr>
                </a:solidFill>
              </a:rPr>
              <a:t> e possui transporte próprio, o que facilita a viagem para o destino mencionado.</a:t>
            </a:r>
          </a:p>
          <a:p>
            <a:r>
              <a:rPr lang="pt-BR" sz="1400" dirty="0">
                <a:solidFill>
                  <a:schemeClr val="tx1">
                    <a:lumMod val="50000"/>
                    <a:lumOff val="50000"/>
                  </a:schemeClr>
                </a:solidFill>
              </a:rPr>
              <a:t>Não foi realizado um estudo com a população local, porém sabe-se que podem colaborar significativamente no turismo da região, com o objetivo de colaborar nas melhorias, divulgar os projetos e até mesmo participar de forma turística.</a:t>
            </a:r>
          </a:p>
        </p:txBody>
      </p:sp>
      <p:grpSp>
        <p:nvGrpSpPr>
          <p:cNvPr id="9" name="Group 30">
            <a:extLst>
              <a:ext uri="{FF2B5EF4-FFF2-40B4-BE49-F238E27FC236}">
                <a16:creationId xmlns:a16="http://schemas.microsoft.com/office/drawing/2014/main" id="{53C13713-BEF6-47C6-B194-65AABE124907}"/>
              </a:ext>
            </a:extLst>
          </p:cNvPr>
          <p:cNvGrpSpPr/>
          <p:nvPr/>
        </p:nvGrpSpPr>
        <p:grpSpPr>
          <a:xfrm>
            <a:off x="0" y="0"/>
            <a:ext cx="1837426" cy="1716657"/>
            <a:chOff x="0" y="0"/>
            <a:chExt cx="7909378" cy="7517335"/>
          </a:xfrm>
        </p:grpSpPr>
        <p:sp>
          <p:nvSpPr>
            <p:cNvPr id="10" name="Freeform 29">
              <a:extLst>
                <a:ext uri="{FF2B5EF4-FFF2-40B4-BE49-F238E27FC236}">
                  <a16:creationId xmlns:a16="http://schemas.microsoft.com/office/drawing/2014/main" id="{5581FB29-3033-44D8-8BFB-DC1C51B3D084}"/>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1" name="Freeform 18">
              <a:extLst>
                <a:ext uri="{FF2B5EF4-FFF2-40B4-BE49-F238E27FC236}">
                  <a16:creationId xmlns:a16="http://schemas.microsoft.com/office/drawing/2014/main" id="{76E875D4-278D-4098-9773-0A97D532A0F8}"/>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19">
              <a:extLst>
                <a:ext uri="{FF2B5EF4-FFF2-40B4-BE49-F238E27FC236}">
                  <a16:creationId xmlns:a16="http://schemas.microsoft.com/office/drawing/2014/main" id="{8C03E71D-4C9D-45AE-808A-FC6D23F58D10}"/>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Espaço Reservado para Texto 12">
            <a:extLst>
              <a:ext uri="{FF2B5EF4-FFF2-40B4-BE49-F238E27FC236}">
                <a16:creationId xmlns:a16="http://schemas.microsoft.com/office/drawing/2014/main" id="{6F3FC9D4-ECE2-493A-A20E-BCED25EAB362}"/>
              </a:ext>
            </a:extLst>
          </p:cNvPr>
          <p:cNvSpPr>
            <a:spLocks noGrp="1"/>
          </p:cNvSpPr>
          <p:nvPr>
            <p:ph type="body" sz="quarter" idx="32"/>
          </p:nvPr>
        </p:nvSpPr>
        <p:spPr/>
        <p:txBody>
          <a:bodyPr/>
          <a:lstStyle/>
          <a:p>
            <a:endParaRPr lang="pt-BR"/>
          </a:p>
        </p:txBody>
      </p:sp>
      <p:pic>
        <p:nvPicPr>
          <p:cNvPr id="14" name="Imagem 13" descr="Uma imagem contendo pessoa, parede, edifício, homem&#10;&#10;Descrição gerada com muito alta confiança">
            <a:extLst>
              <a:ext uri="{FF2B5EF4-FFF2-40B4-BE49-F238E27FC236}">
                <a16:creationId xmlns:a16="http://schemas.microsoft.com/office/drawing/2014/main" id="{F9975629-127F-4BB5-AD60-8B1E70A57C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97615" y="2304588"/>
            <a:ext cx="4943216" cy="3377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m 15">
            <a:extLst>
              <a:ext uri="{FF2B5EF4-FFF2-40B4-BE49-F238E27FC236}">
                <a16:creationId xmlns:a16="http://schemas.microsoft.com/office/drawing/2014/main" id="{1BDF31DD-A703-4990-9D59-B8252D0A7F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val="3197072786"/>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pt-BR" b="1" dirty="0"/>
              <a:t>Considerações finais</a:t>
            </a:r>
            <a:endParaRPr lang="pt-BR" dirty="0"/>
          </a:p>
        </p:txBody>
      </p:sp>
      <p:sp>
        <p:nvSpPr>
          <p:cNvPr id="7" name="Text Placeholder 6"/>
          <p:cNvSpPr>
            <a:spLocks noGrp="1"/>
          </p:cNvSpPr>
          <p:nvPr>
            <p:ph type="body" sz="quarter" idx="33"/>
          </p:nvPr>
        </p:nvSpPr>
        <p:spPr>
          <a:xfrm>
            <a:off x="806848" y="1998943"/>
            <a:ext cx="5015983" cy="3988497"/>
          </a:xfrm>
        </p:spPr>
        <p:txBody>
          <a:bodyPr/>
          <a:lstStyle/>
          <a:p>
            <a:r>
              <a:rPr lang="pt-BR" sz="1400" dirty="0">
                <a:solidFill>
                  <a:schemeClr val="tx1">
                    <a:lumMod val="50000"/>
                    <a:lumOff val="50000"/>
                  </a:schemeClr>
                </a:solidFill>
              </a:rPr>
              <a:t>Com base nos estudos notou-se uma necessidade na melhoria da limpeza local, pois ainda que tenha sido um item mencionado como aspecto positivo no destino, não deixou de estar presente no aspecto negativo. E nos percentuais de avaliação da qualidade da limpeza ainda há 31,5% do grupo de avaliados que classificou como limpeza razoável/ruim.</a:t>
            </a:r>
          </a:p>
          <a:p>
            <a:r>
              <a:rPr lang="pt-BR" sz="1400" dirty="0">
                <a:solidFill>
                  <a:schemeClr val="tx1">
                    <a:lumMod val="50000"/>
                    <a:lumOff val="50000"/>
                  </a:schemeClr>
                </a:solidFill>
              </a:rPr>
              <a:t>As regiões das principais praias estão </a:t>
            </a:r>
            <a:r>
              <a:rPr lang="pt-BR" sz="1400" dirty="0" err="1">
                <a:solidFill>
                  <a:schemeClr val="tx1">
                    <a:lumMod val="50000"/>
                    <a:lumOff val="50000"/>
                  </a:schemeClr>
                </a:solidFill>
              </a:rPr>
              <a:t>populadas</a:t>
            </a:r>
            <a:r>
              <a:rPr lang="pt-BR" sz="1400" dirty="0">
                <a:solidFill>
                  <a:schemeClr val="tx1">
                    <a:lumMod val="50000"/>
                    <a:lumOff val="50000"/>
                  </a:schemeClr>
                </a:solidFill>
              </a:rPr>
              <a:t>, porém as regiões onde ocorre o turismo de aventura estão pouco </a:t>
            </a:r>
            <a:r>
              <a:rPr lang="pt-BR" sz="1400" dirty="0" err="1">
                <a:solidFill>
                  <a:schemeClr val="tx1">
                    <a:lumMod val="50000"/>
                    <a:lumOff val="50000"/>
                  </a:schemeClr>
                </a:solidFill>
              </a:rPr>
              <a:t>freqüentadas</a:t>
            </a:r>
            <a:r>
              <a:rPr lang="pt-BR" sz="1400" dirty="0">
                <a:solidFill>
                  <a:schemeClr val="tx1">
                    <a:lumMod val="50000"/>
                    <a:lumOff val="50000"/>
                  </a:schemeClr>
                </a:solidFill>
              </a:rPr>
              <a:t>, com percentuais muito baixos e que giram de torno de 6% para turismo definido como ecológico e esportivo nas atividades realizadas durante a viagem. Com isso pode-se entender uma falta de divulgação/marketing e/ou investimento na infraestrutura do ecoturismo que ocorre por exemplo no Morro de Santo Antônio e no Núcleo do Parque Estadual da Serra do Mar.</a:t>
            </a:r>
          </a:p>
        </p:txBody>
      </p:sp>
      <p:grpSp>
        <p:nvGrpSpPr>
          <p:cNvPr id="9" name="Group 30">
            <a:extLst>
              <a:ext uri="{FF2B5EF4-FFF2-40B4-BE49-F238E27FC236}">
                <a16:creationId xmlns:a16="http://schemas.microsoft.com/office/drawing/2014/main" id="{53C13713-BEF6-47C6-B194-65AABE124907}"/>
              </a:ext>
            </a:extLst>
          </p:cNvPr>
          <p:cNvGrpSpPr/>
          <p:nvPr/>
        </p:nvGrpSpPr>
        <p:grpSpPr>
          <a:xfrm>
            <a:off x="0" y="0"/>
            <a:ext cx="1837426" cy="1716657"/>
            <a:chOff x="0" y="0"/>
            <a:chExt cx="7909378" cy="7517335"/>
          </a:xfrm>
        </p:grpSpPr>
        <p:sp>
          <p:nvSpPr>
            <p:cNvPr id="10" name="Freeform 29">
              <a:extLst>
                <a:ext uri="{FF2B5EF4-FFF2-40B4-BE49-F238E27FC236}">
                  <a16:creationId xmlns:a16="http://schemas.microsoft.com/office/drawing/2014/main" id="{5581FB29-3033-44D8-8BFB-DC1C51B3D084}"/>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1" name="Freeform 18">
              <a:extLst>
                <a:ext uri="{FF2B5EF4-FFF2-40B4-BE49-F238E27FC236}">
                  <a16:creationId xmlns:a16="http://schemas.microsoft.com/office/drawing/2014/main" id="{76E875D4-278D-4098-9773-0A97D532A0F8}"/>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19">
              <a:extLst>
                <a:ext uri="{FF2B5EF4-FFF2-40B4-BE49-F238E27FC236}">
                  <a16:creationId xmlns:a16="http://schemas.microsoft.com/office/drawing/2014/main" id="{8C03E71D-4C9D-45AE-808A-FC6D23F58D10}"/>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5" name="Imagem 14">
            <a:extLst>
              <a:ext uri="{FF2B5EF4-FFF2-40B4-BE49-F238E27FC236}">
                <a16:creationId xmlns:a16="http://schemas.microsoft.com/office/drawing/2014/main" id="{AF9D6906-E6EC-4A99-9B0C-F8E09EDBBC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1126" y="520038"/>
            <a:ext cx="707587" cy="707587"/>
          </a:xfrm>
          <a:prstGeom prst="rect">
            <a:avLst/>
          </a:prstGeom>
        </p:spPr>
      </p:pic>
      <p:sp>
        <p:nvSpPr>
          <p:cNvPr id="13" name="Text Placeholder 6">
            <a:extLst>
              <a:ext uri="{FF2B5EF4-FFF2-40B4-BE49-F238E27FC236}">
                <a16:creationId xmlns:a16="http://schemas.microsoft.com/office/drawing/2014/main" id="{54C8A53A-6C39-4DA9-B203-9215CCB8504E}"/>
              </a:ext>
            </a:extLst>
          </p:cNvPr>
          <p:cNvSpPr txBox="1">
            <a:spLocks/>
          </p:cNvSpPr>
          <p:nvPr/>
        </p:nvSpPr>
        <p:spPr>
          <a:xfrm>
            <a:off x="6096000" y="1998942"/>
            <a:ext cx="5015983" cy="3988497"/>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dirty="0">
                <a:solidFill>
                  <a:schemeClr val="tx1">
                    <a:lumMod val="50000"/>
                    <a:lumOff val="50000"/>
                  </a:schemeClr>
                </a:solidFill>
              </a:rPr>
              <a:t>Paralelo ao baixo percentual do ecoturismo, também há o turismo de negócios com apenas 5,5% de respostas para as atividades realizadas, porém sem exemplos tão fortes de potencial pouco explorado.</a:t>
            </a:r>
          </a:p>
          <a:p>
            <a:r>
              <a:rPr lang="pt-BR" sz="1400" dirty="0">
                <a:solidFill>
                  <a:schemeClr val="tx1">
                    <a:lumMod val="50000"/>
                    <a:lumOff val="50000"/>
                  </a:schemeClr>
                </a:solidFill>
              </a:rPr>
              <a:t>Um importante indicador e que nos chama a atenção é o percentual de 99,3% dos entrevistados que indicariam a cidade para amigos e parentes e que vem reforçar o potencial da cidade como destino turístico.</a:t>
            </a:r>
          </a:p>
          <a:p>
            <a:r>
              <a:rPr lang="pt-BR" sz="1400" dirty="0">
                <a:solidFill>
                  <a:schemeClr val="tx1">
                    <a:lumMod val="50000"/>
                    <a:lumOff val="50000"/>
                  </a:schemeClr>
                </a:solidFill>
              </a:rPr>
              <a:t>Para a gestão pública, o grande desafio é a execução de um planejamento turístico a partir da interpretação do conjunto de informações existentes sobre a demanda turística, atualizadas, resultando em subsídios para as decisões estratégicas que promovam atividades que satisfaçam às expectativas dos turistas, implicando no desenvolvimento local. </a:t>
            </a:r>
          </a:p>
        </p:txBody>
      </p:sp>
    </p:spTree>
    <p:extLst>
      <p:ext uri="{BB962C8B-B14F-4D97-AF65-F5344CB8AC3E}">
        <p14:creationId xmlns:p14="http://schemas.microsoft.com/office/powerpoint/2010/main" val="984743344"/>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F6BBC09-BBDB-44ED-BF12-393392771D9D}"/>
              </a:ext>
            </a:extLst>
          </p:cNvPr>
          <p:cNvSpPr>
            <a:spLocks noGrp="1"/>
          </p:cNvSpPr>
          <p:nvPr>
            <p:ph type="ctrTitle"/>
          </p:nvPr>
        </p:nvSpPr>
        <p:spPr/>
        <p:txBody>
          <a:bodyPr/>
          <a:lstStyle/>
          <a:p>
            <a:r>
              <a:rPr lang="pt-BR" dirty="0"/>
              <a:t>Anexo I</a:t>
            </a:r>
          </a:p>
        </p:txBody>
      </p:sp>
      <p:sp>
        <p:nvSpPr>
          <p:cNvPr id="10" name="Retângulo 9">
            <a:extLst>
              <a:ext uri="{FF2B5EF4-FFF2-40B4-BE49-F238E27FC236}">
                <a16:creationId xmlns:a16="http://schemas.microsoft.com/office/drawing/2014/main" id="{9FF1F5D4-29FA-4C52-B986-B957F966C79A}"/>
              </a:ext>
            </a:extLst>
          </p:cNvPr>
          <p:cNvSpPr/>
          <p:nvPr/>
        </p:nvSpPr>
        <p:spPr>
          <a:xfrm>
            <a:off x="2510287" y="1280885"/>
            <a:ext cx="7185804" cy="480936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E726AA76-1414-4EE6-8341-EA594DD05698}"/>
              </a:ext>
            </a:extLst>
          </p:cNvPr>
          <p:cNvPicPr/>
          <p:nvPr/>
        </p:nvPicPr>
        <p:blipFill>
          <a:blip r:embed="rId2">
            <a:extLst>
              <a:ext uri="{28A0092B-C50C-407E-A947-70E740481C1C}">
                <a14:useLocalDpi xmlns:a14="http://schemas.microsoft.com/office/drawing/2010/main" val="0"/>
              </a:ext>
            </a:extLst>
          </a:blip>
          <a:stretch>
            <a:fillRect/>
          </a:stretch>
        </p:blipFill>
        <p:spPr>
          <a:xfrm rot="16200000">
            <a:off x="3688688" y="326773"/>
            <a:ext cx="4596091" cy="6521570"/>
          </a:xfrm>
          <a:prstGeom prst="rect">
            <a:avLst/>
          </a:prstGeom>
        </p:spPr>
      </p:pic>
    </p:spTree>
    <p:extLst>
      <p:ext uri="{BB962C8B-B14F-4D97-AF65-F5344CB8AC3E}">
        <p14:creationId xmlns:p14="http://schemas.microsoft.com/office/powerpoint/2010/main" val="91112686"/>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F6BBC09-BBDB-44ED-BF12-393392771D9D}"/>
              </a:ext>
            </a:extLst>
          </p:cNvPr>
          <p:cNvSpPr>
            <a:spLocks noGrp="1"/>
          </p:cNvSpPr>
          <p:nvPr>
            <p:ph type="ctrTitle"/>
          </p:nvPr>
        </p:nvSpPr>
        <p:spPr/>
        <p:txBody>
          <a:bodyPr/>
          <a:lstStyle/>
          <a:p>
            <a:r>
              <a:rPr lang="pt-BR" dirty="0"/>
              <a:t>Anexo I</a:t>
            </a:r>
          </a:p>
        </p:txBody>
      </p:sp>
      <p:pic>
        <p:nvPicPr>
          <p:cNvPr id="8" name="Imagem 7">
            <a:extLst>
              <a:ext uri="{FF2B5EF4-FFF2-40B4-BE49-F238E27FC236}">
                <a16:creationId xmlns:a16="http://schemas.microsoft.com/office/drawing/2014/main" id="{BE653CAB-5739-47D8-B597-86458AE8418F}"/>
              </a:ext>
            </a:extLst>
          </p:cNvPr>
          <p:cNvPicPr/>
          <p:nvPr/>
        </p:nvPicPr>
        <p:blipFill>
          <a:blip r:embed="rId2">
            <a:extLst>
              <a:ext uri="{28A0092B-C50C-407E-A947-70E740481C1C}">
                <a14:useLocalDpi xmlns:a14="http://schemas.microsoft.com/office/drawing/2010/main" val="0"/>
              </a:ext>
            </a:extLst>
          </a:blip>
          <a:stretch>
            <a:fillRect/>
          </a:stretch>
        </p:blipFill>
        <p:spPr>
          <a:xfrm rot="16200000">
            <a:off x="3893912" y="305976"/>
            <a:ext cx="4404175" cy="6707947"/>
          </a:xfrm>
          <a:prstGeom prst="rect">
            <a:avLst/>
          </a:prstGeom>
        </p:spPr>
      </p:pic>
      <p:sp>
        <p:nvSpPr>
          <p:cNvPr id="10" name="Retângulo 9">
            <a:extLst>
              <a:ext uri="{FF2B5EF4-FFF2-40B4-BE49-F238E27FC236}">
                <a16:creationId xmlns:a16="http://schemas.microsoft.com/office/drawing/2014/main" id="{9FF1F5D4-29FA-4C52-B986-B957F966C79A}"/>
              </a:ext>
            </a:extLst>
          </p:cNvPr>
          <p:cNvSpPr/>
          <p:nvPr/>
        </p:nvSpPr>
        <p:spPr>
          <a:xfrm>
            <a:off x="2510287" y="1280885"/>
            <a:ext cx="7185804" cy="480936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94889647"/>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34363-F433-42A4-9D21-1C1B0AF94C07}"/>
              </a:ext>
            </a:extLst>
          </p:cNvPr>
          <p:cNvSpPr>
            <a:spLocks noGrp="1"/>
          </p:cNvSpPr>
          <p:nvPr>
            <p:ph type="ctrTitle"/>
          </p:nvPr>
        </p:nvSpPr>
        <p:spPr/>
        <p:txBody>
          <a:bodyPr/>
          <a:lstStyle/>
          <a:p>
            <a:r>
              <a:rPr lang="pt-BR" dirty="0"/>
              <a:t>Anexo I</a:t>
            </a:r>
          </a:p>
        </p:txBody>
      </p:sp>
      <p:sp>
        <p:nvSpPr>
          <p:cNvPr id="5" name="Retângulo 4">
            <a:extLst>
              <a:ext uri="{FF2B5EF4-FFF2-40B4-BE49-F238E27FC236}">
                <a16:creationId xmlns:a16="http://schemas.microsoft.com/office/drawing/2014/main" id="{D1B5A4AC-DDDF-49C4-A062-B0533D761633}"/>
              </a:ext>
            </a:extLst>
          </p:cNvPr>
          <p:cNvSpPr/>
          <p:nvPr/>
        </p:nvSpPr>
        <p:spPr>
          <a:xfrm>
            <a:off x="2510287" y="1280885"/>
            <a:ext cx="7185804" cy="480936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34D5A673-D695-4940-90BD-0BF22F7B3372}"/>
              </a:ext>
            </a:extLst>
          </p:cNvPr>
          <p:cNvPicPr/>
          <p:nvPr/>
        </p:nvPicPr>
        <p:blipFill>
          <a:blip r:embed="rId2">
            <a:extLst>
              <a:ext uri="{28A0092B-C50C-407E-A947-70E740481C1C}">
                <a14:useLocalDpi xmlns:a14="http://schemas.microsoft.com/office/drawing/2010/main" val="0"/>
              </a:ext>
            </a:extLst>
          </a:blip>
          <a:stretch>
            <a:fillRect/>
          </a:stretch>
        </p:blipFill>
        <p:spPr>
          <a:xfrm rot="16200000">
            <a:off x="3443151" y="660192"/>
            <a:ext cx="4563640" cy="6003175"/>
          </a:xfrm>
          <a:prstGeom prst="rect">
            <a:avLst/>
          </a:prstGeom>
        </p:spPr>
      </p:pic>
    </p:spTree>
    <p:extLst>
      <p:ext uri="{BB962C8B-B14F-4D97-AF65-F5344CB8AC3E}">
        <p14:creationId xmlns:p14="http://schemas.microsoft.com/office/powerpoint/2010/main" val="527407198"/>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33942DF-A558-47EA-A4DD-D10947DE38A8}"/>
              </a:ext>
            </a:extLst>
          </p:cNvPr>
          <p:cNvSpPr/>
          <p:nvPr/>
        </p:nvSpPr>
        <p:spPr>
          <a:xfrm>
            <a:off x="5972354" y="1786321"/>
            <a:ext cx="6096000" cy="3827843"/>
          </a:xfrm>
          <a:prstGeom prst="rect">
            <a:avLst/>
          </a:prstGeom>
        </p:spPr>
        <p:txBody>
          <a:bodyPr>
            <a:spAutoFit/>
          </a:bodyPr>
          <a:lstStyle/>
          <a:p>
            <a:pPr>
              <a:lnSpc>
                <a:spcPct val="107000"/>
              </a:lnSpc>
              <a:spcAft>
                <a:spcPts val="800"/>
              </a:spcAft>
            </a:pP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Rua Padre Rodolfo nº 168</a:t>
            </a:r>
            <a:b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b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São José dos Campos – SP</a:t>
            </a:r>
            <a:b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b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www.allurepesquisa.com.br</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6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COORDENAÇÃO DO PROJETO:</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4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Coordenação Geral</a:t>
            </a: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r>
              <a:rPr lang="pt-BR" sz="1400" dirty="0">
                <a:solidFill>
                  <a:schemeClr val="tx1">
                    <a:lumMod val="50000"/>
                    <a:lumOff val="50000"/>
                  </a:schemeClr>
                </a:solidFill>
                <a:latin typeface="Calibri Light" panose="020F0302020204030204" pitchFamily="34" charset="0"/>
                <a:ea typeface="Times New Roman" panose="02020603050405020304" pitchFamily="18" charset="0"/>
                <a:cs typeface="Times New Roman" panose="02020603050405020304" pitchFamily="18" charset="0"/>
              </a:rPr>
              <a:t>Antônio Ferreira Junior</a:t>
            </a:r>
          </a:p>
          <a:p>
            <a:pPr lvl="0">
              <a:spcAft>
                <a:spcPts val="0"/>
              </a:spcAft>
            </a:pPr>
            <a:r>
              <a:rPr lang="pt-BR" sz="1400" dirty="0" err="1">
                <a:solidFill>
                  <a:schemeClr val="tx1">
                    <a:lumMod val="50000"/>
                    <a:lumOff val="50000"/>
                  </a:schemeClr>
                </a:solidFill>
                <a:latin typeface="Calibri Light" panose="020F0302020204030204" pitchFamily="34" charset="0"/>
                <a:ea typeface="Times New Roman" panose="02020603050405020304" pitchFamily="18" charset="0"/>
                <a:cs typeface="Times New Roman" panose="02020603050405020304" pitchFamily="18" charset="0"/>
              </a:rPr>
              <a:t>Iácara</a:t>
            </a:r>
            <a:r>
              <a:rPr lang="pt-BR" sz="1400" dirty="0">
                <a:solidFill>
                  <a:schemeClr val="tx1">
                    <a:lumMod val="50000"/>
                    <a:lumOff val="50000"/>
                  </a:schemeClr>
                </a:solidFill>
                <a:latin typeface="Calibri Light" panose="020F0302020204030204" pitchFamily="34" charset="0"/>
                <a:ea typeface="Times New Roman" panose="02020603050405020304" pitchFamily="18" charset="0"/>
                <a:cs typeface="Times New Roman" panose="02020603050405020304" pitchFamily="18" charset="0"/>
              </a:rPr>
              <a:t> Faria</a:t>
            </a:r>
            <a:endParaRPr lang="pt-BR" sz="1200" dirty="0">
              <a:solidFill>
                <a:schemeClr val="tx1">
                  <a:lumMod val="50000"/>
                  <a:lumOff val="50000"/>
                </a:schemeClr>
              </a:solidFill>
              <a:latin typeface="Times New Roman" panose="02020603050405020304" pitchFamily="18" charset="0"/>
              <a:ea typeface="Times New Roman" panose="02020603050405020304" pitchFamily="18" charset="0"/>
            </a:endParaRPr>
          </a:p>
          <a:p>
            <a:pPr>
              <a:lnSpc>
                <a:spcPct val="107000"/>
              </a:lnSpc>
              <a:spcAft>
                <a:spcPts val="800"/>
              </a:spcAft>
            </a:pPr>
            <a:r>
              <a:rPr lang="pt-BR" sz="1400" dirty="0">
                <a:solidFill>
                  <a:schemeClr val="tx1">
                    <a:lumMod val="50000"/>
                    <a:lumOff val="50000"/>
                  </a:schemeClr>
                </a:solidFill>
                <a:latin typeface="Calibri Light" panose="020F0302020204030204" pitchFamily="34" charset="0"/>
                <a:ea typeface="Calibri" panose="020F0502020204030204" pitchFamily="34" charset="0"/>
                <a:cs typeface="Times New Roman" panose="02020603050405020304" pitchFamily="18" charset="0"/>
              </a:rPr>
              <a:t> </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400" b="1" dirty="0" err="1">
                <a:solidFill>
                  <a:schemeClr val="tx1">
                    <a:lumMod val="50000"/>
                    <a:lumOff val="50000"/>
                  </a:schemeClr>
                </a:solidFill>
                <a:latin typeface="Calibri Light" panose="020F0302020204030204" pitchFamily="34" charset="0"/>
                <a:ea typeface="Calibri" panose="020F0502020204030204" pitchFamily="34" charset="0"/>
                <a:cs typeface="Times New Roman" panose="02020603050405020304" pitchFamily="18" charset="0"/>
              </a:rPr>
              <a:t>Turismólogo</a:t>
            </a:r>
            <a:r>
              <a:rPr lang="pt-BR" sz="1400" b="1" dirty="0">
                <a:solidFill>
                  <a:schemeClr val="tx1">
                    <a:lumMod val="50000"/>
                    <a:lumOff val="50000"/>
                  </a:schemeClr>
                </a:solidFill>
                <a:latin typeface="Calibri Light" panose="020F0302020204030204" pitchFamily="34" charset="0"/>
                <a:ea typeface="Calibri" panose="020F0502020204030204" pitchFamily="34" charset="0"/>
                <a:cs typeface="Times New Roman" panose="02020603050405020304" pitchFamily="18" charset="0"/>
              </a:rPr>
              <a:t>:</a:t>
            </a:r>
            <a:endParaRPr lang="pt-BR" sz="11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r>
              <a:rPr lang="pt-BR" sz="1400" dirty="0">
                <a:solidFill>
                  <a:schemeClr val="tx1">
                    <a:lumMod val="50000"/>
                    <a:lumOff val="50000"/>
                  </a:schemeClr>
                </a:solidFill>
                <a:latin typeface="+mj-lt"/>
                <a:ea typeface="Times New Roman" panose="02020603050405020304" pitchFamily="18" charset="0"/>
              </a:rPr>
              <a:t>Luciane Martes (Faculdade Anhembi Morumbi - 2003)</a:t>
            </a:r>
            <a:endParaRPr lang="pt-BR" sz="1200" dirty="0">
              <a:solidFill>
                <a:schemeClr val="tx1">
                  <a:lumMod val="50000"/>
                  <a:lumOff val="50000"/>
                </a:schemeClr>
              </a:solidFill>
              <a:latin typeface="+mj-lt"/>
              <a:ea typeface="Times New Roman" panose="02020603050405020304" pitchFamily="18" charset="0"/>
            </a:endParaRPr>
          </a:p>
          <a:p>
            <a:pPr marL="228600">
              <a:lnSpc>
                <a:spcPct val="107000"/>
              </a:lnSpc>
              <a:spcAft>
                <a:spcPts val="800"/>
              </a:spcAft>
            </a:pP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4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Ano:</a:t>
            </a: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r>
              <a:rPr lang="pt-BR" sz="14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2017</a:t>
            </a:r>
            <a:endParaRPr lang="pt-BR" sz="11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D3406DDB-5DD2-40DB-A550-D3BA9D1933D4}"/>
              </a:ext>
            </a:extLst>
          </p:cNvPr>
          <p:cNvSpPr txBox="1">
            <a:spLocks/>
          </p:cNvSpPr>
          <p:nvPr/>
        </p:nvSpPr>
        <p:spPr>
          <a:xfrm>
            <a:off x="694703" y="615600"/>
            <a:ext cx="10802595" cy="665285"/>
          </a:xfrm>
          <a:prstGeom prst="rect">
            <a:avLst/>
          </a:prstGeom>
        </p:spPr>
        <p:txBody>
          <a:bodyPr wrap="square" anchor="t" anchorCtr="0">
            <a:noAutofit/>
          </a:bodyPr>
          <a:lstStyle>
            <a:lvl1pPr algn="ctr" defTabSz="914400" rtl="0" eaLnBrk="1" latinLnBrk="0" hangingPunct="1">
              <a:lnSpc>
                <a:spcPct val="90000"/>
              </a:lnSpc>
              <a:spcBef>
                <a:spcPct val="0"/>
              </a:spcBef>
              <a:buNone/>
              <a:defRPr sz="5000" b="0" i="0" kern="1200">
                <a:solidFill>
                  <a:schemeClr val="tx1">
                    <a:lumMod val="65000"/>
                    <a:lumOff val="35000"/>
                  </a:schemeClr>
                </a:solidFill>
                <a:latin typeface="Bebas Neue" pitchFamily="34" charset="0"/>
                <a:ea typeface="Gulim" pitchFamily="34" charset="-127"/>
                <a:cs typeface="+mj-cs"/>
              </a:defRPr>
            </a:lvl1pPr>
          </a:lstStyle>
          <a:p>
            <a:r>
              <a:rPr lang="en-US" dirty="0"/>
              <a:t>Instituto allure</a:t>
            </a:r>
          </a:p>
        </p:txBody>
      </p:sp>
      <p:pic>
        <p:nvPicPr>
          <p:cNvPr id="10" name="Imagem 9" descr="Uma imagem contendo coisa&#10;&#10;Descrição gerada com alta confiança">
            <a:extLst>
              <a:ext uri="{FF2B5EF4-FFF2-40B4-BE49-F238E27FC236}">
                <a16:creationId xmlns:a16="http://schemas.microsoft.com/office/drawing/2014/main" id="{42211CF0-ED3F-499F-9FA2-240041AC31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43228" y="2444326"/>
            <a:ext cx="3655647" cy="2583266"/>
          </a:xfrm>
          <a:prstGeom prst="rect">
            <a:avLst/>
          </a:prstGeom>
        </p:spPr>
      </p:pic>
    </p:spTree>
    <p:extLst>
      <p:ext uri="{BB962C8B-B14F-4D97-AF65-F5344CB8AC3E}">
        <p14:creationId xmlns:p14="http://schemas.microsoft.com/office/powerpoint/2010/main" val="416691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METODOLOGIA</a:t>
            </a:r>
            <a:endParaRPr lang="id-ID" dirty="0"/>
          </a:p>
        </p:txBody>
      </p:sp>
      <p:sp>
        <p:nvSpPr>
          <p:cNvPr id="8" name="Text Placeholder 7"/>
          <p:cNvSpPr>
            <a:spLocks noGrp="1"/>
          </p:cNvSpPr>
          <p:nvPr>
            <p:ph type="body" sz="quarter" idx="33"/>
          </p:nvPr>
        </p:nvSpPr>
        <p:spPr>
          <a:xfrm>
            <a:off x="1368439" y="2078764"/>
            <a:ext cx="3446087" cy="3950429"/>
          </a:xfrm>
        </p:spPr>
        <p:txBody>
          <a:bodyPr anchor="ctr"/>
          <a:lstStyle/>
          <a:p>
            <a:r>
              <a:rPr lang="pt-BR" sz="1400" dirty="0">
                <a:solidFill>
                  <a:schemeClr val="tx1">
                    <a:lumMod val="50000"/>
                    <a:lumOff val="50000"/>
                  </a:schemeClr>
                </a:solidFill>
              </a:rPr>
              <a:t>Para obter as informações estabelecidas, </a:t>
            </a:r>
            <a:br>
              <a:rPr lang="pt-BR" sz="1400" dirty="0">
                <a:solidFill>
                  <a:schemeClr val="tx1">
                    <a:lumMod val="50000"/>
                    <a:lumOff val="50000"/>
                  </a:schemeClr>
                </a:solidFill>
              </a:rPr>
            </a:br>
            <a:r>
              <a:rPr lang="pt-BR" sz="1400" dirty="0">
                <a:solidFill>
                  <a:schemeClr val="tx1">
                    <a:lumMod val="50000"/>
                    <a:lumOff val="50000"/>
                  </a:schemeClr>
                </a:solidFill>
              </a:rPr>
              <a:t>foi realizada pesquisa quantitativa, probabilística simples em locais turísticos previamente definidos, a partir de questionário estruturado.</a:t>
            </a:r>
          </a:p>
          <a:p>
            <a:r>
              <a:rPr lang="pt-BR" sz="1400" dirty="0">
                <a:solidFill>
                  <a:schemeClr val="tx1">
                    <a:lumMod val="50000"/>
                    <a:lumOff val="50000"/>
                  </a:schemeClr>
                </a:solidFill>
              </a:rPr>
              <a:t>Amostra estratificada por cotas de sexo </a:t>
            </a:r>
            <a:br>
              <a:rPr lang="pt-BR" sz="1400" dirty="0">
                <a:solidFill>
                  <a:schemeClr val="tx1">
                    <a:lumMod val="50000"/>
                    <a:lumOff val="50000"/>
                  </a:schemeClr>
                </a:solidFill>
              </a:rPr>
            </a:br>
            <a:r>
              <a:rPr lang="pt-BR" sz="1400" dirty="0">
                <a:solidFill>
                  <a:schemeClr val="tx1">
                    <a:lumMod val="50000"/>
                    <a:lumOff val="50000"/>
                  </a:schemeClr>
                </a:solidFill>
              </a:rPr>
              <a:t>e idade, nível de confiança de 95%, com margem de erro de 4 pontos percentuais para mais ou para menos.</a:t>
            </a:r>
          </a:p>
          <a:p>
            <a:r>
              <a:rPr lang="pt-BR" sz="1400" dirty="0">
                <a:solidFill>
                  <a:schemeClr val="tx1">
                    <a:lumMod val="50000"/>
                    <a:lumOff val="50000"/>
                  </a:schemeClr>
                </a:solidFill>
              </a:rPr>
              <a:t>O roteiro das entrevistas previamente estabelecidos (anexo I), foram estruturados com perguntas abertas e fechadas, de caracterização e de escala de avaliação, aplicados por equipe treinada pela </a:t>
            </a:r>
            <a:br>
              <a:rPr lang="pt-BR" sz="1400" dirty="0">
                <a:solidFill>
                  <a:schemeClr val="tx1">
                    <a:lumMod val="50000"/>
                    <a:lumOff val="50000"/>
                  </a:schemeClr>
                </a:solidFill>
              </a:rPr>
            </a:br>
            <a:r>
              <a:rPr lang="pt-BR" sz="1400" dirty="0">
                <a:solidFill>
                  <a:schemeClr val="tx1">
                    <a:lumMod val="50000"/>
                    <a:lumOff val="50000"/>
                  </a:schemeClr>
                </a:solidFill>
              </a:rPr>
              <a:t>Allure Pesquisa.</a:t>
            </a:r>
          </a:p>
        </p:txBody>
      </p:sp>
      <p:pic>
        <p:nvPicPr>
          <p:cNvPr id="3" name="Imagem 2" descr="Uma imagem contendo pessoa, mulher, ao ar livre, edifício&#10;&#10;Descrição gerada com muito alta confiança">
            <a:extLst>
              <a:ext uri="{FF2B5EF4-FFF2-40B4-BE49-F238E27FC236}">
                <a16:creationId xmlns:a16="http://schemas.microsoft.com/office/drawing/2014/main" id="{71786FEB-A797-42D6-9007-A06FC83A5A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38158" y="1661653"/>
            <a:ext cx="5174182" cy="39299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 name="Group 30">
            <a:extLst>
              <a:ext uri="{FF2B5EF4-FFF2-40B4-BE49-F238E27FC236}">
                <a16:creationId xmlns:a16="http://schemas.microsoft.com/office/drawing/2014/main" id="{98825C81-B92F-4B75-BB81-F1C93ACC06FB}"/>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A3039DAD-B18B-40F2-9EE1-8D08284D788C}"/>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8B29E03B-C198-4E4A-8E2B-0E5BAC015065}"/>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C6121802-7550-46DF-A697-6B7DC6080ADD}"/>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Imagem 10">
            <a:extLst>
              <a:ext uri="{FF2B5EF4-FFF2-40B4-BE49-F238E27FC236}">
                <a16:creationId xmlns:a16="http://schemas.microsoft.com/office/drawing/2014/main" id="{71E6DF44-283E-4657-8107-7384680C8D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val="128574155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EQUIPE EXECUTORA</a:t>
            </a:r>
            <a:endParaRPr lang="id-ID" dirty="0"/>
          </a:p>
        </p:txBody>
      </p:sp>
      <p:sp>
        <p:nvSpPr>
          <p:cNvPr id="8" name="Text Placeholder 7"/>
          <p:cNvSpPr>
            <a:spLocks noGrp="1"/>
          </p:cNvSpPr>
          <p:nvPr>
            <p:ph type="body" sz="quarter" idx="33"/>
          </p:nvPr>
        </p:nvSpPr>
        <p:spPr>
          <a:xfrm>
            <a:off x="7534325" y="2018580"/>
            <a:ext cx="3702863" cy="3959525"/>
          </a:xfrm>
        </p:spPr>
        <p:txBody>
          <a:bodyPr/>
          <a:lstStyle/>
          <a:p>
            <a:r>
              <a:rPr lang="pt-BR" sz="1400" dirty="0">
                <a:solidFill>
                  <a:schemeClr val="tx1">
                    <a:lumMod val="50000"/>
                    <a:lumOff val="50000"/>
                  </a:schemeClr>
                </a:solidFill>
              </a:rPr>
              <a:t>A equipe técnica da Allure foi composta </a:t>
            </a:r>
            <a:br>
              <a:rPr lang="pt-BR" sz="1400" dirty="0">
                <a:solidFill>
                  <a:schemeClr val="tx1">
                    <a:lumMod val="50000"/>
                    <a:lumOff val="50000"/>
                  </a:schemeClr>
                </a:solidFill>
              </a:rPr>
            </a:br>
            <a:r>
              <a:rPr lang="pt-BR" sz="1400" dirty="0">
                <a:solidFill>
                  <a:schemeClr val="tx1">
                    <a:lumMod val="50000"/>
                    <a:lumOff val="50000"/>
                  </a:schemeClr>
                </a:solidFill>
              </a:rPr>
              <a:t>de 5 entrevistadores de campo, </a:t>
            </a:r>
            <a:br>
              <a:rPr lang="pt-BR" sz="1400" dirty="0">
                <a:solidFill>
                  <a:schemeClr val="tx1">
                    <a:lumMod val="50000"/>
                    <a:lumOff val="50000"/>
                  </a:schemeClr>
                </a:solidFill>
              </a:rPr>
            </a:br>
            <a:r>
              <a:rPr lang="pt-BR" sz="1400" dirty="0">
                <a:solidFill>
                  <a:schemeClr val="tx1">
                    <a:lumMod val="50000"/>
                    <a:lumOff val="50000"/>
                  </a:schemeClr>
                </a:solidFill>
              </a:rPr>
              <a:t>1 </a:t>
            </a:r>
            <a:r>
              <a:rPr lang="pt-BR" sz="1400" dirty="0" err="1">
                <a:solidFill>
                  <a:schemeClr val="tx1">
                    <a:lumMod val="50000"/>
                    <a:lumOff val="50000"/>
                  </a:schemeClr>
                </a:solidFill>
              </a:rPr>
              <a:t>turismólogo</a:t>
            </a:r>
            <a:r>
              <a:rPr lang="pt-BR" sz="1400" dirty="0">
                <a:solidFill>
                  <a:schemeClr val="tx1">
                    <a:lumMod val="50000"/>
                    <a:lumOff val="50000"/>
                  </a:schemeClr>
                </a:solidFill>
              </a:rPr>
              <a:t> e 2 coordenadores gerais. </a:t>
            </a:r>
          </a:p>
          <a:p>
            <a:r>
              <a:rPr lang="pt-BR" sz="1400" dirty="0">
                <a:solidFill>
                  <a:schemeClr val="tx1">
                    <a:lumMod val="50000"/>
                    <a:lumOff val="50000"/>
                  </a:schemeClr>
                </a:solidFill>
              </a:rPr>
              <a:t> A equipe de campo recebeu o briefing do projeto, foi discutida a estruturação do questionário, simulação da aplicação do questionário e métodos de abordagem/postura. Ressaltando que todos os entrevistadores possuem experiência em coleta de dados para Pesquisas de Opinião e Mercado.</a:t>
            </a:r>
          </a:p>
          <a:p>
            <a:r>
              <a:rPr lang="pt-BR" sz="1400" dirty="0">
                <a:solidFill>
                  <a:schemeClr val="tx1">
                    <a:lumMod val="50000"/>
                    <a:lumOff val="50000"/>
                  </a:schemeClr>
                </a:solidFill>
              </a:rPr>
              <a:t> Como parte do processo de confiabilidade dos resultados, ao término diário dos trabalhos de campo, foi realizada a checagem dos questionários de cada pesquisador pela Coordenação da Allure. </a:t>
            </a:r>
          </a:p>
        </p:txBody>
      </p:sp>
      <p:grpSp>
        <p:nvGrpSpPr>
          <p:cNvPr id="5" name="Group 30">
            <a:extLst>
              <a:ext uri="{FF2B5EF4-FFF2-40B4-BE49-F238E27FC236}">
                <a16:creationId xmlns:a16="http://schemas.microsoft.com/office/drawing/2014/main" id="{E3DD43AE-AFAC-4508-8603-98EBB030E8F6}"/>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0A580055-6DCD-46EB-8DBF-05CF6EDC2E6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AAF83667-023B-4A01-AAC9-43F8EA51B32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9B0051C9-FA03-4E7F-B858-3CF10C5B9E5F}"/>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 name="Imagem 3">
            <a:extLst>
              <a:ext uri="{FF2B5EF4-FFF2-40B4-BE49-F238E27FC236}">
                <a16:creationId xmlns:a16="http://schemas.microsoft.com/office/drawing/2014/main" id="{8F2731EC-1FF1-4A43-B012-0B0A05878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261"/>
          <a:stretch/>
        </p:blipFill>
        <p:spPr>
          <a:xfrm>
            <a:off x="1488337" y="1925064"/>
            <a:ext cx="5260178" cy="37783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m 10">
            <a:extLst>
              <a:ext uri="{FF2B5EF4-FFF2-40B4-BE49-F238E27FC236}">
                <a16:creationId xmlns:a16="http://schemas.microsoft.com/office/drawing/2014/main" id="{4FE7C799-A318-4276-AEB6-567730D4B9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val="67755086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DELIMITAÇÃO E TEMPO</a:t>
            </a:r>
            <a:endParaRPr lang="id-ID" dirty="0"/>
          </a:p>
        </p:txBody>
      </p:sp>
      <p:sp>
        <p:nvSpPr>
          <p:cNvPr id="8" name="Text Placeholder 7"/>
          <p:cNvSpPr>
            <a:spLocks noGrp="1"/>
          </p:cNvSpPr>
          <p:nvPr>
            <p:ph type="body" sz="quarter" idx="33"/>
          </p:nvPr>
        </p:nvSpPr>
        <p:spPr>
          <a:xfrm>
            <a:off x="962010" y="1653887"/>
            <a:ext cx="3702863" cy="4324219"/>
          </a:xfrm>
        </p:spPr>
        <p:txBody>
          <a:bodyPr/>
          <a:lstStyle/>
          <a:p>
            <a:r>
              <a:rPr lang="pt-BR" sz="1400" dirty="0">
                <a:solidFill>
                  <a:schemeClr val="tx1">
                    <a:lumMod val="50000"/>
                    <a:lumOff val="50000"/>
                  </a:schemeClr>
                </a:solidFill>
              </a:rPr>
              <a:t>Como estabelecido no edital nº 97/2017, a pesquisa foi dimensionada em 600 (seiscentas) entrevistas, coletadas em:</a:t>
            </a:r>
          </a:p>
          <a:p>
            <a:pPr marL="285750" indent="-285750">
              <a:buFont typeface="Arial" panose="020B0604020202020204" pitchFamily="34" charset="0"/>
              <a:buChar char="•"/>
            </a:pPr>
            <a:r>
              <a:rPr lang="pt-BR" sz="1400" dirty="0">
                <a:solidFill>
                  <a:schemeClr val="tx1">
                    <a:lumMod val="50000"/>
                    <a:lumOff val="50000"/>
                  </a:schemeClr>
                </a:solidFill>
              </a:rPr>
              <a:t>Campo 1 - 27 e 28/05 </a:t>
            </a:r>
            <a:br>
              <a:rPr lang="pt-BR" sz="1400" dirty="0">
                <a:solidFill>
                  <a:schemeClr val="tx1">
                    <a:lumMod val="50000"/>
                    <a:lumOff val="50000"/>
                  </a:schemeClr>
                </a:solidFill>
              </a:rPr>
            </a:br>
            <a:r>
              <a:rPr lang="pt-BR" sz="1400" dirty="0">
                <a:solidFill>
                  <a:schemeClr val="tx1">
                    <a:lumMod val="50000"/>
                    <a:lumOff val="50000"/>
                  </a:schemeClr>
                </a:solidFill>
              </a:rPr>
              <a:t>(final de semana)</a:t>
            </a:r>
          </a:p>
          <a:p>
            <a:pPr marL="285750" indent="-285750">
              <a:buFont typeface="Arial" panose="020B0604020202020204" pitchFamily="34" charset="0"/>
              <a:buChar char="•"/>
            </a:pPr>
            <a:r>
              <a:rPr lang="pt-BR" sz="1400" dirty="0">
                <a:solidFill>
                  <a:schemeClr val="tx1">
                    <a:lumMod val="50000"/>
                    <a:lumOff val="50000"/>
                  </a:schemeClr>
                </a:solidFill>
              </a:rPr>
              <a:t>Campo 2 - 15 a 18/06 </a:t>
            </a:r>
            <a:br>
              <a:rPr lang="pt-BR" sz="1400" dirty="0">
                <a:solidFill>
                  <a:schemeClr val="tx1">
                    <a:lumMod val="50000"/>
                    <a:lumOff val="50000"/>
                  </a:schemeClr>
                </a:solidFill>
              </a:rPr>
            </a:br>
            <a:r>
              <a:rPr lang="pt-BR" sz="1400" dirty="0">
                <a:solidFill>
                  <a:schemeClr val="tx1">
                    <a:lumMod val="50000"/>
                    <a:lumOff val="50000"/>
                  </a:schemeClr>
                </a:solidFill>
              </a:rPr>
              <a:t>(período de feriado nacional prolongado) </a:t>
            </a:r>
          </a:p>
          <a:p>
            <a:r>
              <a:rPr lang="pt-BR" sz="1400" dirty="0">
                <a:solidFill>
                  <a:schemeClr val="tx1">
                    <a:lumMod val="50000"/>
                    <a:lumOff val="50000"/>
                  </a:schemeClr>
                </a:solidFill>
              </a:rPr>
              <a:t>A definição da amostragem representativa do universo estudado foi realizada segundo os critérios determinados pela equipe técnica da Prefeitura de Caraguatatuba, que devido aos objetivos finais desse estudo, optou por não admitir entrevistas com moradores (turistas) de cidades vizinhas à Caraguatatuba, como São Sebastião, Ubatuba e Ilhabela.</a:t>
            </a:r>
          </a:p>
        </p:txBody>
      </p:sp>
      <p:grpSp>
        <p:nvGrpSpPr>
          <p:cNvPr id="5" name="Group 30">
            <a:extLst>
              <a:ext uri="{FF2B5EF4-FFF2-40B4-BE49-F238E27FC236}">
                <a16:creationId xmlns:a16="http://schemas.microsoft.com/office/drawing/2014/main" id="{BB0F25E6-8D73-4B7C-935E-2CE233FD141C}"/>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727AF9CB-32CC-41DE-BF28-C366527F770A}"/>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F78A0C47-8556-4026-9545-0A39ABBBE5B8}"/>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25B676F7-D4C1-4858-80F2-43B0FD0BA6B9}"/>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 name="Imagem 3">
            <a:extLst>
              <a:ext uri="{FF2B5EF4-FFF2-40B4-BE49-F238E27FC236}">
                <a16:creationId xmlns:a16="http://schemas.microsoft.com/office/drawing/2014/main" id="{1BF4675A-4312-470A-889D-0F4C99537B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12279" y="1820809"/>
            <a:ext cx="5641676" cy="3766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m 10">
            <a:extLst>
              <a:ext uri="{FF2B5EF4-FFF2-40B4-BE49-F238E27FC236}">
                <a16:creationId xmlns:a16="http://schemas.microsoft.com/office/drawing/2014/main" id="{C56F29B8-E08E-4A48-8860-813509F9A9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val="271856446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DELIMITAÇÃO E TEMPO</a:t>
            </a:r>
            <a:endParaRPr lang="id-ID" dirty="0"/>
          </a:p>
        </p:txBody>
      </p:sp>
      <p:sp>
        <p:nvSpPr>
          <p:cNvPr id="8" name="Text Placeholder 7"/>
          <p:cNvSpPr>
            <a:spLocks noGrp="1"/>
          </p:cNvSpPr>
          <p:nvPr>
            <p:ph type="body" sz="quarter" idx="33"/>
          </p:nvPr>
        </p:nvSpPr>
        <p:spPr>
          <a:xfrm>
            <a:off x="6605629" y="1854679"/>
            <a:ext cx="4412247" cy="4123427"/>
          </a:xfrm>
        </p:spPr>
        <p:txBody>
          <a:bodyPr/>
          <a:lstStyle/>
          <a:p>
            <a:pPr lvl="0"/>
            <a:r>
              <a:rPr lang="pt-BR" sz="1400" b="1" dirty="0">
                <a:solidFill>
                  <a:schemeClr val="tx1">
                    <a:lumMod val="50000"/>
                    <a:lumOff val="50000"/>
                  </a:schemeClr>
                </a:solidFill>
              </a:rPr>
              <a:t>Turista</a:t>
            </a:r>
            <a:r>
              <a:rPr lang="pt-BR" sz="1400" dirty="0">
                <a:solidFill>
                  <a:schemeClr val="tx1">
                    <a:lumMod val="50000"/>
                    <a:lumOff val="50000"/>
                  </a:schemeClr>
                </a:solidFill>
              </a:rPr>
              <a:t> - Considerado o visitante temporário, nacional ou estrangeiro, cuja residência permanente é outra que não o local da pesquisa, e que </a:t>
            </a:r>
            <a:r>
              <a:rPr lang="pt-BR" sz="1400" b="1" dirty="0">
                <a:solidFill>
                  <a:schemeClr val="tx1">
                    <a:lumMod val="50000"/>
                    <a:lumOff val="50000"/>
                  </a:schemeClr>
                </a:solidFill>
              </a:rPr>
              <a:t>permanece neste local pelo menos 24 horas</a:t>
            </a:r>
            <a:r>
              <a:rPr lang="pt-BR" sz="1400" dirty="0">
                <a:solidFill>
                  <a:schemeClr val="tx1">
                    <a:lumMod val="50000"/>
                    <a:lumOff val="50000"/>
                  </a:schemeClr>
                </a:solidFill>
              </a:rPr>
              <a:t>, ou efetua pelo menos um </a:t>
            </a:r>
            <a:r>
              <a:rPr lang="pt-BR" sz="1400" b="1" dirty="0">
                <a:solidFill>
                  <a:schemeClr val="tx1">
                    <a:lumMod val="50000"/>
                    <a:lumOff val="50000"/>
                  </a:schemeClr>
                </a:solidFill>
              </a:rPr>
              <a:t>pernoite</a:t>
            </a:r>
            <a:r>
              <a:rPr lang="pt-BR" sz="1400" dirty="0">
                <a:solidFill>
                  <a:schemeClr val="tx1">
                    <a:lumMod val="50000"/>
                    <a:lumOff val="50000"/>
                  </a:schemeClr>
                </a:solidFill>
              </a:rPr>
              <a:t>, permanecendo no local por, no máximo, 365 dias e que não exerça função remunerada na localidade.</a:t>
            </a:r>
          </a:p>
          <a:p>
            <a:r>
              <a:rPr lang="pt-BR" sz="1400" b="1" dirty="0">
                <a:solidFill>
                  <a:schemeClr val="tx1">
                    <a:lumMod val="50000"/>
                    <a:lumOff val="50000"/>
                  </a:schemeClr>
                </a:solidFill>
              </a:rPr>
              <a:t>Excursionista</a:t>
            </a:r>
            <a:r>
              <a:rPr lang="pt-BR" sz="1400" dirty="0">
                <a:solidFill>
                  <a:schemeClr val="tx1">
                    <a:lumMod val="50000"/>
                    <a:lumOff val="50000"/>
                  </a:schemeClr>
                </a:solidFill>
              </a:rPr>
              <a:t> - Considerado o visitante temporário, nacional ou estrangeiro, cuja residência permanente é outra que não o local da pesquisa, e que permanece neste local por, </a:t>
            </a:r>
            <a:r>
              <a:rPr lang="pt-BR" sz="1400" b="1" dirty="0">
                <a:solidFill>
                  <a:schemeClr val="tx1">
                    <a:lumMod val="50000"/>
                    <a:lumOff val="50000"/>
                  </a:schemeClr>
                </a:solidFill>
              </a:rPr>
              <a:t>no máximo, 24 horas</a:t>
            </a:r>
            <a:r>
              <a:rPr lang="pt-BR" sz="1400" dirty="0">
                <a:solidFill>
                  <a:schemeClr val="tx1">
                    <a:lumMod val="50000"/>
                    <a:lumOff val="50000"/>
                  </a:schemeClr>
                </a:solidFill>
              </a:rPr>
              <a:t>, </a:t>
            </a:r>
            <a:r>
              <a:rPr lang="pt-BR" sz="1400" b="1" dirty="0">
                <a:solidFill>
                  <a:schemeClr val="tx1">
                    <a:lumMod val="50000"/>
                    <a:lumOff val="50000"/>
                  </a:schemeClr>
                </a:solidFill>
              </a:rPr>
              <a:t>sem </a:t>
            </a:r>
            <a:r>
              <a:rPr lang="pt-BR" sz="1400" dirty="0">
                <a:solidFill>
                  <a:schemeClr val="tx1">
                    <a:lumMod val="50000"/>
                    <a:lumOff val="50000"/>
                  </a:schemeClr>
                </a:solidFill>
              </a:rPr>
              <a:t>realizar </a:t>
            </a:r>
            <a:r>
              <a:rPr lang="pt-BR" sz="1400" b="1" dirty="0">
                <a:solidFill>
                  <a:schemeClr val="tx1">
                    <a:lumMod val="50000"/>
                    <a:lumOff val="50000"/>
                  </a:schemeClr>
                </a:solidFill>
              </a:rPr>
              <a:t>pernoite</a:t>
            </a:r>
            <a:r>
              <a:rPr lang="pt-BR" sz="1400" dirty="0">
                <a:solidFill>
                  <a:schemeClr val="tx1">
                    <a:lumMod val="50000"/>
                    <a:lumOff val="50000"/>
                  </a:schemeClr>
                </a:solidFill>
              </a:rPr>
              <a:t> e que não exerça função remunerada na localidade.</a:t>
            </a:r>
          </a:p>
          <a:p>
            <a:r>
              <a:rPr lang="pt-BR" sz="1400" b="1" dirty="0">
                <a:solidFill>
                  <a:schemeClr val="tx1">
                    <a:lumMod val="50000"/>
                    <a:lumOff val="50000"/>
                  </a:schemeClr>
                </a:solidFill>
              </a:rPr>
              <a:t>Veranista</a:t>
            </a:r>
            <a:r>
              <a:rPr lang="pt-BR" sz="1400" dirty="0">
                <a:solidFill>
                  <a:schemeClr val="tx1">
                    <a:lumMod val="50000"/>
                    <a:lumOff val="50000"/>
                  </a:schemeClr>
                </a:solidFill>
              </a:rPr>
              <a:t> - Considerado o visitante temporário, nacional ou estrangeiro, cuja residência permanente é outra que não o local da pesquisa, e que permanece neste local em </a:t>
            </a:r>
            <a:r>
              <a:rPr lang="pt-BR" sz="1400" b="1" dirty="0">
                <a:solidFill>
                  <a:schemeClr val="tx1">
                    <a:lumMod val="50000"/>
                    <a:lumOff val="50000"/>
                  </a:schemeClr>
                </a:solidFill>
              </a:rPr>
              <a:t>residência própria</a:t>
            </a:r>
            <a:r>
              <a:rPr lang="pt-BR" sz="1400" dirty="0">
                <a:solidFill>
                  <a:schemeClr val="tx1">
                    <a:lumMod val="50000"/>
                    <a:lumOff val="50000"/>
                  </a:schemeClr>
                </a:solidFill>
              </a:rPr>
              <a:t>, por prazo limitado de </a:t>
            </a:r>
            <a:r>
              <a:rPr lang="pt-BR" sz="1400" b="1" dirty="0">
                <a:solidFill>
                  <a:schemeClr val="tx1">
                    <a:lumMod val="50000"/>
                    <a:lumOff val="50000"/>
                  </a:schemeClr>
                </a:solidFill>
              </a:rPr>
              <a:t>férias e/ou temporada</a:t>
            </a:r>
            <a:r>
              <a:rPr lang="pt-BR" sz="1400" dirty="0">
                <a:solidFill>
                  <a:schemeClr val="tx1">
                    <a:lumMod val="50000"/>
                    <a:lumOff val="50000"/>
                  </a:schemeClr>
                </a:solidFill>
              </a:rPr>
              <a:t>, e que não exerça função remunerada na localidade.</a:t>
            </a:r>
          </a:p>
        </p:txBody>
      </p:sp>
      <p:grpSp>
        <p:nvGrpSpPr>
          <p:cNvPr id="5" name="Group 30">
            <a:extLst>
              <a:ext uri="{FF2B5EF4-FFF2-40B4-BE49-F238E27FC236}">
                <a16:creationId xmlns:a16="http://schemas.microsoft.com/office/drawing/2014/main"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 name="Imagem 3" descr="Uma imagem contendo céu, água, pessoa, ao ar livre&#10;&#10;Descrição gerada com muito alta confiança">
            <a:extLst>
              <a:ext uri="{FF2B5EF4-FFF2-40B4-BE49-F238E27FC236}">
                <a16:creationId xmlns:a16="http://schemas.microsoft.com/office/drawing/2014/main" id="{22998A87-A1DB-4F4D-B5B3-BBAC2E7F1D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375" y="2086129"/>
            <a:ext cx="5204733" cy="3469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m 10">
            <a:extLst>
              <a:ext uri="{FF2B5EF4-FFF2-40B4-BE49-F238E27FC236}">
                <a16:creationId xmlns:a16="http://schemas.microsoft.com/office/drawing/2014/main" id="{C90E514C-059C-4CF7-8DED-4213ABEC21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val="3691537470"/>
      </p:ext>
    </p:extLst>
  </p:cSld>
  <p:clrMapOvr>
    <a:masterClrMapping/>
  </p:clrMapOvr>
  <p:transition spd="slow">
    <p:push dir="u"/>
  </p:transition>
</p:sld>
</file>

<file path=ppt/theme/theme1.xml><?xml version="1.0" encoding="utf-8"?>
<a:theme xmlns:a="http://schemas.openxmlformats.org/drawingml/2006/main" name="Office Theme">
  <a:themeElements>
    <a:clrScheme name="Natural 2">
      <a:dk1>
        <a:sysClr val="windowText" lastClr="000000"/>
      </a:dk1>
      <a:lt1>
        <a:sysClr val="window" lastClr="FFFFFF"/>
      </a:lt1>
      <a:dk2>
        <a:srgbClr val="124E44"/>
      </a:dk2>
      <a:lt2>
        <a:srgbClr val="DBEFF9"/>
      </a:lt2>
      <a:accent1>
        <a:srgbClr val="18BA9B"/>
      </a:accent1>
      <a:accent2>
        <a:srgbClr val="62B466"/>
      </a:accent2>
      <a:accent3>
        <a:srgbClr val="98BF4E"/>
      </a:accent3>
      <a:accent4>
        <a:srgbClr val="EFCD30"/>
      </a:accent4>
      <a:accent5>
        <a:srgbClr val="E68C2A"/>
      </a:accent5>
      <a:accent6>
        <a:srgbClr val="D71F27"/>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1727</TotalTime>
  <Words>2332</Words>
  <Application>Microsoft Office PowerPoint</Application>
  <PresentationFormat>Widescreen</PresentationFormat>
  <Paragraphs>311</Paragraphs>
  <Slides>55</Slides>
  <Notes>0</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55</vt:i4>
      </vt:variant>
    </vt:vector>
  </HeadingPairs>
  <TitlesOfParts>
    <vt:vector size="63" baseType="lpstr">
      <vt:lpstr>Calibri Light</vt:lpstr>
      <vt:lpstr>Calibri</vt:lpstr>
      <vt:lpstr>Gulim</vt:lpstr>
      <vt:lpstr>Arial</vt:lpstr>
      <vt:lpstr>Bebas Neue</vt:lpstr>
      <vt:lpstr>Times New Roman</vt:lpstr>
      <vt:lpstr>Office Theme</vt:lpstr>
      <vt:lpstr>Personalizar design</vt:lpstr>
      <vt:lpstr>Apresentação do PowerPoint</vt:lpstr>
      <vt:lpstr>Índice</vt:lpstr>
      <vt:lpstr>INTRODUÇÃO</vt:lpstr>
      <vt:lpstr>Apresentação do PowerPoint</vt:lpstr>
      <vt:lpstr>OBJETIVO DA PESQUISA</vt:lpstr>
      <vt:lpstr>METODOLOGIA</vt:lpstr>
      <vt:lpstr>EQUIPE EXECUTORA</vt:lpstr>
      <vt:lpstr>DELIMITAÇÃO E TEMPO</vt:lpstr>
      <vt:lpstr>DELIMITAÇÃO E TEMPO</vt:lpstr>
      <vt:lpstr>ETAPAS E CRONOGRAMA</vt:lpstr>
      <vt:lpstr>PONTOS DE COLETA E % DE ENTREVISTADOS</vt:lpstr>
      <vt:lpstr>Apresentação do PowerPoint</vt:lpstr>
      <vt:lpstr>PERFIL DO ENTREVISTADO</vt:lpstr>
      <vt:lpstr>PERFIL DO ENTREVISTADO</vt:lpstr>
      <vt:lpstr>PERFIL DO ENTREVISTADO</vt:lpstr>
      <vt:lpstr>PERFIL DO ENTREVISTADO</vt:lpstr>
      <vt:lpstr>PERFIL DO ENTREVISTADO</vt:lpstr>
      <vt:lpstr>PERFIL DO ENTREVISTADO</vt:lpstr>
      <vt:lpstr>PERFIL DO ENTREVISTADO</vt:lpstr>
      <vt:lpstr>PERFIL DO ENTREVISTADO</vt:lpstr>
      <vt:lpstr>Apresentação do PowerPoint</vt:lpstr>
      <vt:lpstr>Dados da viagem</vt:lpstr>
      <vt:lpstr>Dados da viagem</vt:lpstr>
      <vt:lpstr>Dados da viagem</vt:lpstr>
      <vt:lpstr>Dados da viagem</vt:lpstr>
      <vt:lpstr>Dados da viagem</vt:lpstr>
      <vt:lpstr>Dados da viagem</vt:lpstr>
      <vt:lpstr>Dados da viagem</vt:lpstr>
      <vt:lpstr>Dados da viagem</vt:lpstr>
      <vt:lpstr>Dados da viagem</vt:lpstr>
      <vt:lpstr>Dados da viagem</vt:lpstr>
      <vt:lpstr>Dados da viagem</vt:lpstr>
      <vt:lpstr>Dados da viagem</vt:lpstr>
      <vt:lpstr>Apresentação do PowerPoint</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Infográfico do principal grupo de turistas de Caraguatatuba</vt:lpstr>
      <vt:lpstr>Apresentação do PowerPoint</vt:lpstr>
      <vt:lpstr>Perfil do Turista de Caraguatatuba</vt:lpstr>
      <vt:lpstr>Apresentação do PowerPoint</vt:lpstr>
      <vt:lpstr>Considerações finais</vt:lpstr>
      <vt:lpstr>Considerações finais</vt:lpstr>
      <vt:lpstr>Anexo I</vt:lpstr>
      <vt:lpstr>Anexo I</vt:lpstr>
      <vt:lpstr>Anexo I</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Fajar Indra</dc:creator>
  <cp:lastModifiedBy>Adriano Augusto</cp:lastModifiedBy>
  <cp:revision>256</cp:revision>
  <cp:lastPrinted>2017-07-14T12:41:18Z</cp:lastPrinted>
  <dcterms:created xsi:type="dcterms:W3CDTF">2015-01-16T01:34:40Z</dcterms:created>
  <dcterms:modified xsi:type="dcterms:W3CDTF">2017-07-14T12:44:58Z</dcterms:modified>
</cp:coreProperties>
</file>